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01" r:id="rId3"/>
    <p:sldId id="260" r:id="rId4"/>
    <p:sldId id="259" r:id="rId5"/>
    <p:sldId id="302" r:id="rId6"/>
    <p:sldId id="262" r:id="rId7"/>
    <p:sldId id="261" r:id="rId8"/>
    <p:sldId id="288" r:id="rId9"/>
    <p:sldId id="275" r:id="rId10"/>
    <p:sldId id="282" r:id="rId11"/>
    <p:sldId id="276" r:id="rId12"/>
    <p:sldId id="278" r:id="rId13"/>
    <p:sldId id="283" r:id="rId14"/>
    <p:sldId id="292" r:id="rId15"/>
    <p:sldId id="281" r:id="rId16"/>
    <p:sldId id="277" r:id="rId17"/>
    <p:sldId id="279" r:id="rId18"/>
    <p:sldId id="280" r:id="rId19"/>
    <p:sldId id="284" r:id="rId20"/>
    <p:sldId id="291" r:id="rId21"/>
    <p:sldId id="285" r:id="rId22"/>
    <p:sldId id="286" r:id="rId23"/>
    <p:sldId id="287" r:id="rId24"/>
    <p:sldId id="289" r:id="rId25"/>
    <p:sldId id="290" r:id="rId26"/>
    <p:sldId id="293" r:id="rId27"/>
    <p:sldId id="263" r:id="rId28"/>
    <p:sldId id="264" r:id="rId29"/>
    <p:sldId id="294" r:id="rId30"/>
    <p:sldId id="265" r:id="rId31"/>
    <p:sldId id="269" r:id="rId32"/>
    <p:sldId id="272" r:id="rId33"/>
    <p:sldId id="300" r:id="rId34"/>
    <p:sldId id="273" r:id="rId35"/>
    <p:sldId id="274" r:id="rId36"/>
    <p:sldId id="271" r:id="rId37"/>
    <p:sldId id="258" r:id="rId38"/>
  </p:sldIdLst>
  <p:sldSz cx="9144000" cy="6858000" type="screen4x3"/>
  <p:notesSz cx="6858000" cy="9144000"/>
  <p:embeddedFontLst>
    <p:embeddedFont>
      <p:font typeface="푸르지오 굵게" panose="02020603020101020101" pitchFamily="18" charset="-127"/>
      <p:regular r:id="rId39"/>
    </p:embeddedFont>
    <p:embeddedFont>
      <p:font typeface="다음_Regular" panose="02000603060000000000" pitchFamily="2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HY동녘M" panose="02030600000101010101" pitchFamily="18" charset="-127"/>
      <p:regular r:id="rId43"/>
    </p:embeddedFont>
    <p:embeddedFont>
      <p:font typeface="나눔고딕 ExtraBold" panose="020B0600000101010101" charset="-127"/>
      <p:bold r:id="rId44"/>
    </p:embeddedFont>
    <p:embeddedFont>
      <p:font typeface="푸르지오 중간" panose="02020603020101020101" pitchFamily="18" charset="-127"/>
      <p:regular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  <p:embeddedFont>
      <p:font typeface="나눔바른고딕" panose="020B0603020101020101" pitchFamily="50" charset="-127"/>
      <p:regular r:id="rId50"/>
      <p:bold r:id="rId51"/>
    </p:embeddedFont>
    <p:embeddedFont>
      <p:font typeface="다음_SemiBold" panose="02000700060000000000" pitchFamily="2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1CE"/>
    <a:srgbClr val="FFFFFF"/>
    <a:srgbClr val="4C9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6" autoAdjust="0"/>
    <p:restoredTop sz="91715" autoAdjust="0"/>
  </p:normalViewPr>
  <p:slideViewPr>
    <p:cSldViewPr>
      <p:cViewPr varScale="1"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11CB-ECA3-431A-A5DF-DEECA16C46E9}" type="datetimeFigureOut">
              <a:rPr lang="ko-KR" altLang="en-US" smtClean="0"/>
              <a:t>2016-11-17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1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marL="182563" indent="-182563" algn="ctr" latinLnBrk="0"/>
            <a:endParaRPr lang="ko-KR" altLang="en-US" sz="900" b="1" dirty="0" smtClean="0">
              <a:solidFill>
                <a:srgbClr val="FF0000"/>
              </a:solidFill>
              <a:latin typeface="+mj-lt"/>
              <a:ea typeface="나눔고딕 ExtraBold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311860" y="3717032"/>
            <a:ext cx="2880320" cy="360040"/>
            <a:chOff x="1619672" y="2060848"/>
            <a:chExt cx="2160240" cy="216024"/>
          </a:xfrm>
        </p:grpSpPr>
        <p:sp>
          <p:nvSpPr>
            <p:cNvPr id="15" name="TextBox 25"/>
            <p:cNvSpPr txBox="1">
              <a:spLocks noChangeArrowheads="1"/>
            </p:cNvSpPr>
            <p:nvPr/>
          </p:nvSpPr>
          <p:spPr bwMode="auto">
            <a:xfrm>
              <a:off x="1619672" y="2060848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 bwMode="auto">
            <a:xfrm>
              <a:off x="1691680" y="2132856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195736" y="2681625"/>
            <a:ext cx="5040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다음_SemiBold" pitchFamily="2" charset="-127"/>
                <a:ea typeface="다음_SemiBold" pitchFamily="2" charset="-127"/>
              </a:rPr>
              <a:t>P O R T F O L I O</a:t>
            </a: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다음_SemiBold" pitchFamily="2" charset="-127"/>
                <a:ea typeface="다음_SemiBold" pitchFamily="2" charset="-127"/>
              </a:rPr>
              <a:t>윤 경 준</a:t>
            </a:r>
            <a:endParaRPr lang="ko-KR" altLang="en-US" sz="4000" dirty="0">
              <a:solidFill>
                <a:schemeClr val="bg1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267744" y="4077072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0" y="0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100392" y="5805264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518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4. </a:t>
            </a:r>
            <a:r>
              <a:rPr lang="ko-KR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</a:t>
            </a:r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(Security-Box)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1520" y="1569566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2132856"/>
            <a:ext cx="8496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택배 뿐 아니라 지인에게 바코드가 있는 물품을 수신 시에 사용자가 사전에 바코드번호를 등록해 놓으면 </a:t>
            </a:r>
            <a:r>
              <a:rPr lang="ko-KR" altLang="en-US" sz="1600" dirty="0" err="1" smtClean="0"/>
              <a:t>택배함</a:t>
            </a:r>
            <a:r>
              <a:rPr lang="ko-KR" altLang="en-US" sz="1600" dirty="0" smtClean="0"/>
              <a:t> 보관 가능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사용자가 사전에 운송장번호 혹은 바코드번호를 등록하지 못했을 경우 </a:t>
            </a:r>
            <a:r>
              <a:rPr lang="ko-KR" altLang="en-US" sz="1600" dirty="0" err="1" smtClean="0"/>
              <a:t>스마트폰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웹 환경에서 </a:t>
            </a:r>
            <a:r>
              <a:rPr lang="en-US" altLang="ko-KR" sz="1600" dirty="0" smtClean="0"/>
              <a:t>OPEN</a:t>
            </a:r>
            <a:r>
              <a:rPr lang="ko-KR" altLang="en-US" sz="1600" dirty="0" smtClean="0"/>
              <a:t>버튼을 눌러 원격으로 </a:t>
            </a:r>
            <a:r>
              <a:rPr lang="ko-KR" altLang="en-US" sz="1600" dirty="0" err="1" smtClean="0"/>
              <a:t>도어락</a:t>
            </a:r>
            <a:r>
              <a:rPr lang="ko-KR" altLang="en-US" sz="1600" dirty="0" smtClean="0"/>
              <a:t> 열림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택배사와</a:t>
            </a:r>
            <a:r>
              <a:rPr lang="ko-KR" altLang="en-US" sz="1600" dirty="0" smtClean="0"/>
              <a:t> 운송장번호를 등록하면 현재 택배위치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도착예정시간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택배기사명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택배기사번호 등의 택배 배송정보 확인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사용자가 일일이 운송장번호를 등록할 필요 없이 택배관련문자가 수신되면 </a:t>
            </a:r>
            <a:r>
              <a:rPr lang="ko-KR" altLang="en-US" sz="1600" dirty="0" err="1" smtClean="0"/>
              <a:t>어플이</a:t>
            </a:r>
            <a:r>
              <a:rPr lang="ko-KR" altLang="en-US" sz="1600" dirty="0" smtClean="0"/>
              <a:t> 종료된 상태라도 자동으로 운송장번호가 등록된다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각 </a:t>
            </a:r>
            <a:r>
              <a:rPr lang="ko-KR" altLang="en-US" sz="1600" dirty="0" err="1" smtClean="0"/>
              <a:t>택배함은</a:t>
            </a:r>
            <a:r>
              <a:rPr lang="ko-KR" altLang="en-US" sz="1600" dirty="0" smtClean="0"/>
              <a:t> 개인의 </a:t>
            </a:r>
            <a:r>
              <a:rPr lang="ko-KR" altLang="en-US" sz="1600" dirty="0" err="1" smtClean="0"/>
              <a:t>택배함으로</a:t>
            </a:r>
            <a:r>
              <a:rPr lang="en-US" altLang="ko-KR" sz="1600" dirty="0"/>
              <a:t> </a:t>
            </a:r>
            <a:r>
              <a:rPr lang="ko-KR" altLang="en-US" sz="1600" dirty="0" err="1" smtClean="0"/>
              <a:t>택배함마다</a:t>
            </a:r>
            <a:r>
              <a:rPr lang="ko-KR" altLang="en-US" sz="1600" dirty="0" smtClean="0"/>
              <a:t> 고유의 박스코드가 존재하기 때문에 다수의 사용자가 이용하더라도 독립적으로 </a:t>
            </a:r>
            <a:r>
              <a:rPr lang="ko-KR" altLang="en-US" sz="1600" dirty="0" err="1" smtClean="0"/>
              <a:t>택배함이</a:t>
            </a:r>
            <a:r>
              <a:rPr lang="ko-KR" altLang="en-US" sz="1600" dirty="0" smtClean="0"/>
              <a:t> 사용 가능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자유게시판을 통해 회원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회원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회원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관리자 간에 커뮤니케이션 가능</a:t>
            </a:r>
            <a:endParaRPr lang="en-US" altLang="ko-KR" sz="16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19" y="116631"/>
            <a:ext cx="1512169" cy="151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동작과정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_x244208032" descr="EMB00004f1434c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5"/>
            <a:ext cx="8640960" cy="352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5536" y="4391233"/>
            <a:ext cx="81369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앱을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운송장번호를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 DB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전송한다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택배직원은 택배에 프린트 되어있는 바코드를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바코드리더기에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인식한다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바코드리더기를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통해 읽힌 바코드가 사용자가 전송한 운송장번호와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일치 하는지 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비교하여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일치하면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Security Box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/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택배직원이 문을 닫으면 초음파센서를 활용해 자동으로 문이 잠긴다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8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동작과정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309" y="908720"/>
            <a:ext cx="1142256" cy="11422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309" y="2636912"/>
            <a:ext cx="1142256" cy="1142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309" y="4365832"/>
            <a:ext cx="1142256" cy="1142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095" y="99351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095" y="27106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507" y="456689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8112" t="9195" r="22826" b="12056"/>
          <a:stretch/>
        </p:blipFill>
        <p:spPr>
          <a:xfrm>
            <a:off x="1547664" y="982416"/>
            <a:ext cx="1069520" cy="9948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8112" t="9195" r="22826" b="12056"/>
          <a:stretch/>
        </p:blipFill>
        <p:spPr>
          <a:xfrm>
            <a:off x="1547664" y="2710608"/>
            <a:ext cx="1069520" cy="9948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18112" t="9195" r="22826" b="12056"/>
          <a:stretch/>
        </p:blipFill>
        <p:spPr>
          <a:xfrm>
            <a:off x="1547664" y="4438800"/>
            <a:ext cx="1069520" cy="9948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9632" y="1976319"/>
            <a:ext cx="185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BoxCode</a:t>
            </a:r>
            <a:r>
              <a:rPr lang="en-US" altLang="ko-KR" dirty="0" smtClean="0"/>
              <a:t> : A123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59632" y="3701096"/>
            <a:ext cx="18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BoxCode</a:t>
            </a:r>
            <a:r>
              <a:rPr lang="en-US" altLang="ko-KR" dirty="0" smtClean="0"/>
              <a:t> : B456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59632" y="5425873"/>
            <a:ext cx="184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BoxCode</a:t>
            </a:r>
            <a:r>
              <a:rPr lang="en-US" altLang="ko-KR" dirty="0" smtClean="0"/>
              <a:t> : C789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5507" y="5949280"/>
            <a:ext cx="2580309" cy="7200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사용자 별로 고유의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BoxCode</a:t>
            </a:r>
            <a:r>
              <a:rPr lang="ko-KR" altLang="en-US" dirty="0" smtClean="0">
                <a:solidFill>
                  <a:schemeClr val="bg1"/>
                </a:solidFill>
              </a:rPr>
              <a:t>가 존재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063209"/>
            <a:ext cx="1872208" cy="23018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91432" y="4283804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Server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44208" y="273988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DB</a:t>
            </a:r>
            <a:endParaRPr lang="ko-KR" altLang="en-US" dirty="0"/>
          </a:p>
        </p:txBody>
      </p:sp>
      <p:cxnSp>
        <p:nvCxnSpPr>
          <p:cNvPr id="24" name="꺾인 연결선 23"/>
          <p:cNvCxnSpPr>
            <a:stCxn id="9" idx="3"/>
            <a:endCxn id="18" idx="1"/>
          </p:cNvCxnSpPr>
          <p:nvPr/>
        </p:nvCxnSpPr>
        <p:spPr>
          <a:xfrm>
            <a:off x="2617184" y="1479848"/>
            <a:ext cx="2890920" cy="1734309"/>
          </a:xfrm>
          <a:prstGeom prst="bentConnector3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0" idx="3"/>
            <a:endCxn id="18" idx="1"/>
          </p:cNvCxnSpPr>
          <p:nvPr/>
        </p:nvCxnSpPr>
        <p:spPr>
          <a:xfrm>
            <a:off x="2617184" y="3208040"/>
            <a:ext cx="2890920" cy="6117"/>
          </a:xfrm>
          <a:prstGeom prst="bentConnector3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1" idx="3"/>
            <a:endCxn id="18" idx="1"/>
          </p:cNvCxnSpPr>
          <p:nvPr/>
        </p:nvCxnSpPr>
        <p:spPr>
          <a:xfrm flipV="1">
            <a:off x="2617184" y="3214157"/>
            <a:ext cx="2890920" cy="1722075"/>
          </a:xfrm>
          <a:prstGeom prst="bentConnector3">
            <a:avLst/>
          </a:prstGeom>
          <a:ln w="1905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552958" y="592161"/>
            <a:ext cx="4349530" cy="1283623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>
                <a:solidFill>
                  <a:schemeClr val="bg1"/>
                </a:solidFill>
              </a:rPr>
              <a:t>사용자 요청 시에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BoxCode</a:t>
            </a:r>
            <a:r>
              <a:rPr lang="ko-KR" altLang="en-US" dirty="0" smtClean="0">
                <a:solidFill>
                  <a:schemeClr val="bg1"/>
                </a:solidFill>
              </a:rPr>
              <a:t>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</a:t>
            </a:r>
            <a:r>
              <a:rPr lang="ko-KR" altLang="en-US" dirty="0" smtClean="0">
                <a:solidFill>
                  <a:schemeClr val="bg1"/>
                </a:solidFill>
              </a:rPr>
              <a:t>일치하는</a:t>
            </a:r>
            <a:r>
              <a:rPr lang="en-US" altLang="ko-KR" dirty="0" smtClean="0">
                <a:solidFill>
                  <a:schemeClr val="bg1"/>
                </a:solidFill>
              </a:rPr>
              <a:t> DB</a:t>
            </a:r>
            <a:r>
              <a:rPr lang="ko-KR" altLang="en-US" dirty="0" smtClean="0">
                <a:solidFill>
                  <a:schemeClr val="bg1"/>
                </a:solidFill>
              </a:rPr>
              <a:t>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검색한다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</a:rPr>
              <a:t>해당</a:t>
            </a:r>
            <a:r>
              <a:rPr lang="en-US" altLang="ko-KR" dirty="0" smtClean="0">
                <a:solidFill>
                  <a:schemeClr val="bg1"/>
                </a:solidFill>
              </a:rPr>
              <a:t> DB</a:t>
            </a:r>
            <a:r>
              <a:rPr lang="ko-KR" altLang="en-US" dirty="0" smtClean="0">
                <a:solidFill>
                  <a:schemeClr val="bg1"/>
                </a:solidFill>
              </a:rPr>
              <a:t>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DOOR_STATE</a:t>
            </a:r>
            <a:r>
              <a:rPr lang="ko-KR" altLang="en-US" dirty="0" smtClean="0">
                <a:solidFill>
                  <a:schemeClr val="bg1"/>
                </a:solidFill>
              </a:rPr>
              <a:t>값을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변경해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택배함이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OPEN/CLOSE </a:t>
            </a:r>
            <a:r>
              <a:rPr lang="ko-KR" altLang="en-US" dirty="0" smtClean="0">
                <a:solidFill>
                  <a:schemeClr val="bg1"/>
                </a:solidFill>
              </a:rPr>
              <a:t>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068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 암호화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5536" y="908720"/>
            <a:ext cx="4752528" cy="3888432"/>
            <a:chOff x="2123728" y="1196752"/>
            <a:chExt cx="4752528" cy="4536504"/>
          </a:xfrm>
        </p:grpSpPr>
        <p:sp>
          <p:nvSpPr>
            <p:cNvPr id="4" name="순서도: 문서 3"/>
            <p:cNvSpPr/>
            <p:nvPr/>
          </p:nvSpPr>
          <p:spPr>
            <a:xfrm>
              <a:off x="2123728" y="1628800"/>
              <a:ext cx="4752528" cy="2160240"/>
            </a:xfrm>
            <a:prstGeom prst="flowChart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17691" y="1196752"/>
              <a:ext cx="1209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Web/App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490949" y="2172915"/>
              <a:ext cx="1555459" cy="3919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사용자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입력 비번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사각형 설명선 6"/>
            <p:cNvSpPr/>
            <p:nvPr/>
          </p:nvSpPr>
          <p:spPr>
            <a:xfrm>
              <a:off x="4190424" y="2110199"/>
              <a:ext cx="1584176" cy="278740"/>
            </a:xfrm>
            <a:prstGeom prst="wedgeRectCallout">
              <a:avLst>
                <a:gd name="adj1" fmla="val -57436"/>
                <a:gd name="adj2" fmla="val 11050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1234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3275856" y="2564904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/>
            <p:cNvSpPr/>
            <p:nvPr/>
          </p:nvSpPr>
          <p:spPr>
            <a:xfrm>
              <a:off x="2490949" y="2949619"/>
              <a:ext cx="1555459" cy="3919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SHA-256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 설명선 9"/>
            <p:cNvSpPr/>
            <p:nvPr/>
          </p:nvSpPr>
          <p:spPr>
            <a:xfrm>
              <a:off x="4190424" y="2886903"/>
              <a:ext cx="1749728" cy="278740"/>
            </a:xfrm>
            <a:prstGeom prst="wedgeRectCallout">
              <a:avLst>
                <a:gd name="adj1" fmla="val -57436"/>
                <a:gd name="adj2" fmla="val 11050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6dcf58cb-4f7……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99992" y="3963823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DataBase</a:t>
              </a:r>
              <a:endParaRPr lang="ko-KR" altLang="en-US" dirty="0"/>
            </a:p>
          </p:txBody>
        </p:sp>
        <p:sp>
          <p:nvSpPr>
            <p:cNvPr id="12" name="순서도: 문서 11"/>
            <p:cNvSpPr/>
            <p:nvPr/>
          </p:nvSpPr>
          <p:spPr>
            <a:xfrm>
              <a:off x="2123728" y="4435619"/>
              <a:ext cx="4752528" cy="1297637"/>
            </a:xfrm>
            <a:prstGeom prst="flowChartDocumen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아래쪽 화살표 12"/>
            <p:cNvSpPr/>
            <p:nvPr/>
          </p:nvSpPr>
          <p:spPr>
            <a:xfrm rot="2440800">
              <a:off x="4106315" y="2984320"/>
              <a:ext cx="331378" cy="2115925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490949" y="4900213"/>
              <a:ext cx="1699475" cy="3919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6dcf58cb-4f7……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673694" y="4900213"/>
              <a:ext cx="1699475" cy="3919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Password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필드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>
              <a:stCxn id="14" idx="3"/>
              <a:endCxn id="15" idx="1"/>
            </p:cNvCxnSpPr>
            <p:nvPr/>
          </p:nvCxnSpPr>
          <p:spPr>
            <a:xfrm>
              <a:off x="4190424" y="5096208"/>
              <a:ext cx="4832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806338"/>
            <a:ext cx="3333750" cy="838200"/>
          </a:xfrm>
          <a:prstGeom prst="rect">
            <a:avLst/>
          </a:prstGeom>
        </p:spPr>
      </p:pic>
      <p:cxnSp>
        <p:nvCxnSpPr>
          <p:cNvPr id="21" name="꺾인 연결선 20"/>
          <p:cNvCxnSpPr>
            <a:stCxn id="15" idx="3"/>
            <a:endCxn id="22" idx="2"/>
          </p:cNvCxnSpPr>
          <p:nvPr/>
        </p:nvCxnSpPr>
        <p:spPr>
          <a:xfrm flipV="1">
            <a:off x="4644977" y="2644538"/>
            <a:ext cx="2998054" cy="160657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444208" y="1806338"/>
            <a:ext cx="2397646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51520" y="4941168"/>
            <a:ext cx="84249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700" dirty="0" smtClean="0"/>
          </a:p>
          <a:p>
            <a:r>
              <a:rPr lang="ko-KR" altLang="en-US" dirty="0" smtClean="0"/>
              <a:t>▪</a:t>
            </a:r>
            <a:r>
              <a:rPr lang="en-US" altLang="ko-KR" dirty="0"/>
              <a:t> </a:t>
            </a:r>
            <a:r>
              <a:rPr lang="ko-KR" altLang="en-US" dirty="0" smtClean="0"/>
              <a:t>복호화가 불가능한 </a:t>
            </a:r>
            <a:r>
              <a:rPr lang="en-US" altLang="ko-KR" dirty="0" smtClean="0"/>
              <a:t>SHA-256</a:t>
            </a:r>
            <a:r>
              <a:rPr lang="ko-KR" altLang="en-US" dirty="0" smtClean="0"/>
              <a:t>방식의 암호화를 함으로서 </a:t>
            </a:r>
            <a:r>
              <a:rPr lang="ko-KR" altLang="en-US" dirty="0" err="1" smtClean="0"/>
              <a:t>보안성을</a:t>
            </a:r>
            <a:r>
              <a:rPr lang="ko-KR" altLang="en-US" dirty="0" smtClean="0"/>
              <a:t> 강화</a:t>
            </a:r>
            <a:endParaRPr lang="en-US" altLang="ko-KR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51520" y="5476883"/>
            <a:ext cx="842493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700" dirty="0" smtClean="0"/>
          </a:p>
          <a:p>
            <a:r>
              <a:rPr lang="ko-KR" altLang="en-US" dirty="0" smtClean="0"/>
              <a:t>▪</a:t>
            </a:r>
            <a:r>
              <a:rPr lang="en-US" altLang="ko-KR" dirty="0"/>
              <a:t> </a:t>
            </a:r>
            <a:r>
              <a:rPr lang="ko-KR" altLang="en-US" dirty="0" smtClean="0"/>
              <a:t>비밀번호 찾기 시 </a:t>
            </a:r>
            <a:r>
              <a:rPr lang="en-US" altLang="ko-KR" dirty="0"/>
              <a:t>DB</a:t>
            </a:r>
            <a:r>
              <a:rPr lang="ko-KR" altLang="en-US" dirty="0"/>
              <a:t>에 암호화 되어있는 비밀번호가 저장되어 있기 때문에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다른 대형 </a:t>
            </a:r>
            <a:r>
              <a:rPr lang="ko-KR" altLang="en-US" dirty="0" err="1" smtClean="0"/>
              <a:t>웹페이지와</a:t>
            </a:r>
            <a:r>
              <a:rPr lang="ko-KR" altLang="en-US" dirty="0" smtClean="0"/>
              <a:t> 같이 비밀번호를 변경하여 다시 암호화하여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0217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753652"/>
            <a:ext cx="3672408" cy="33123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1525" y="5282044"/>
            <a:ext cx="1980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사용 </a:t>
            </a:r>
            <a:r>
              <a:rPr lang="ko-KR" altLang="en-US" sz="2800" dirty="0" err="1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메뉴얼</a:t>
            </a:r>
            <a:endParaRPr lang="ko-KR" altLang="en-US" sz="2800" dirty="0">
              <a:latin typeface="푸르지오 중간" panose="02020603020101020101" pitchFamily="18" charset="-127"/>
              <a:ea typeface="푸르지오 중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784" y="529516"/>
            <a:ext cx="38884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Security-Box</a:t>
            </a:r>
          </a:p>
          <a:p>
            <a:pPr algn="ctr"/>
            <a:r>
              <a:rPr lang="ko-KR" altLang="en-US" sz="28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졸업프로젝트</a:t>
            </a:r>
            <a:endParaRPr lang="ko-KR" altLang="en-US" sz="28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0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7893" y="444624"/>
            <a:ext cx="5668341" cy="365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191319088" descr="EMB000010cc71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3" y="840662"/>
            <a:ext cx="4320090" cy="4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4572000" y="169476"/>
            <a:ext cx="0" cy="657189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115616" y="5805264"/>
            <a:ext cx="2076253" cy="7200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Web </a:t>
            </a:r>
            <a:r>
              <a:rPr lang="ko-KR" altLang="en-US" dirty="0" smtClean="0">
                <a:solidFill>
                  <a:schemeClr val="bg1"/>
                </a:solidFill>
              </a:rPr>
              <a:t>회원가입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126161" y="5805264"/>
            <a:ext cx="2076253" cy="7200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App </a:t>
            </a:r>
            <a:r>
              <a:rPr lang="ko-KR" altLang="en-US" dirty="0" smtClean="0">
                <a:solidFill>
                  <a:schemeClr val="bg1"/>
                </a:solidFill>
              </a:rPr>
              <a:t>회원가입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722989" y="277125"/>
            <a:ext cx="4313507" cy="5394969"/>
            <a:chOff x="3227620" y="353027"/>
            <a:chExt cx="6333962" cy="6371864"/>
          </a:xfrm>
        </p:grpSpPr>
        <p:pic>
          <p:nvPicPr>
            <p:cNvPr id="11" name="_x202894720" descr="EMB00001dd08cf8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42"/>
            <a:stretch/>
          </p:blipFill>
          <p:spPr bwMode="auto">
            <a:xfrm>
              <a:off x="3255591" y="353027"/>
              <a:ext cx="1800225" cy="2853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_x203395968" descr="EMB00001dd08d0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68"/>
            <a:stretch/>
          </p:blipFill>
          <p:spPr bwMode="auto">
            <a:xfrm>
              <a:off x="3227620" y="3409311"/>
              <a:ext cx="1800225" cy="299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_x203396128" descr="EMB00001dd08d0d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1"/>
            <a:stretch/>
          </p:blipFill>
          <p:spPr bwMode="auto">
            <a:xfrm>
              <a:off x="7761357" y="353027"/>
              <a:ext cx="1800225" cy="3039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_x203392688" descr="EMB00001dd08d1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40"/>
            <a:stretch/>
          </p:blipFill>
          <p:spPr bwMode="auto">
            <a:xfrm>
              <a:off x="7761356" y="3709686"/>
              <a:ext cx="1800225" cy="3015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그룹 14"/>
            <p:cNvGrpSpPr/>
            <p:nvPr/>
          </p:nvGrpSpPr>
          <p:grpSpPr>
            <a:xfrm>
              <a:off x="5554899" y="1738322"/>
              <a:ext cx="1800225" cy="3166811"/>
              <a:chOff x="5554899" y="1738322"/>
              <a:chExt cx="1800225" cy="3166811"/>
            </a:xfrm>
          </p:grpSpPr>
          <p:pic>
            <p:nvPicPr>
              <p:cNvPr id="23" name="_x203373568" descr="EMB00001dd08cf5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044"/>
              <a:stretch/>
            </p:blipFill>
            <p:spPr bwMode="auto">
              <a:xfrm>
                <a:off x="5554899" y="1738322"/>
                <a:ext cx="1800225" cy="31668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그림 23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3039" y="3206185"/>
                <a:ext cx="396000" cy="234000"/>
              </a:xfrm>
              <a:prstGeom prst="rect">
                <a:avLst/>
              </a:prstGeom>
            </p:spPr>
          </p:pic>
        </p:grpSp>
        <p:cxnSp>
          <p:nvCxnSpPr>
            <p:cNvPr id="16" name="꺾인 연결선 15"/>
            <p:cNvCxnSpPr>
              <a:stCxn id="17" idx="3"/>
              <a:endCxn id="13" idx="1"/>
            </p:cNvCxnSpPr>
            <p:nvPr/>
          </p:nvCxnSpPr>
          <p:spPr>
            <a:xfrm flipV="1">
              <a:off x="7229039" y="1872616"/>
              <a:ext cx="532318" cy="507814"/>
            </a:xfrm>
            <a:prstGeom prst="bentConnector3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6833039" y="2202855"/>
              <a:ext cx="396000" cy="3551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꺾인 연결선 17"/>
            <p:cNvCxnSpPr>
              <a:stCxn id="17" idx="0"/>
              <a:endCxn id="11" idx="3"/>
            </p:cNvCxnSpPr>
            <p:nvPr/>
          </p:nvCxnSpPr>
          <p:spPr>
            <a:xfrm rot="16200000" flipV="1">
              <a:off x="5831804" y="1003619"/>
              <a:ext cx="423248" cy="1975223"/>
            </a:xfrm>
            <a:prstGeom prst="bentConnector2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5582870" y="4386804"/>
              <a:ext cx="872141" cy="495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789329" y="2897026"/>
              <a:ext cx="872141" cy="4951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21" name="꺾인 연결선 20"/>
            <p:cNvCxnSpPr>
              <a:stCxn id="20" idx="3"/>
              <a:endCxn id="14" idx="1"/>
            </p:cNvCxnSpPr>
            <p:nvPr/>
          </p:nvCxnSpPr>
          <p:spPr>
            <a:xfrm flipH="1">
              <a:off x="7761356" y="3144616"/>
              <a:ext cx="900114" cy="2072673"/>
            </a:xfrm>
            <a:prstGeom prst="bentConnector5">
              <a:avLst>
                <a:gd name="adj1" fmla="val -25397"/>
                <a:gd name="adj2" fmla="val 19604"/>
                <a:gd name="adj3" fmla="val 125397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9" idx="1"/>
              <a:endCxn id="12" idx="3"/>
            </p:cNvCxnSpPr>
            <p:nvPr/>
          </p:nvCxnSpPr>
          <p:spPr>
            <a:xfrm rot="10800000" flipV="1">
              <a:off x="5027846" y="4634393"/>
              <a:ext cx="555025" cy="270739"/>
            </a:xfrm>
            <a:prstGeom prst="bentConnector3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36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우편번호찾기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738920" y="1052736"/>
            <a:ext cx="4225568" cy="4608512"/>
            <a:chOff x="4606865" y="1383174"/>
            <a:chExt cx="3901532" cy="4138239"/>
          </a:xfrm>
        </p:grpSpPr>
        <p:pic>
          <p:nvPicPr>
            <p:cNvPr id="20" name="_x204414712" descr="EMB00001dd08d2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172" y="1383174"/>
              <a:ext cx="1800225" cy="360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오른쪽 화살표 20"/>
            <p:cNvSpPr/>
            <p:nvPr/>
          </p:nvSpPr>
          <p:spPr>
            <a:xfrm>
              <a:off x="6471747" y="3026779"/>
              <a:ext cx="236425" cy="451413"/>
            </a:xfrm>
            <a:prstGeom prst="rightArrow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606865" y="1383174"/>
              <a:ext cx="1800225" cy="4138239"/>
              <a:chOff x="5164300" y="1383174"/>
              <a:chExt cx="1800225" cy="4138239"/>
            </a:xfrm>
          </p:grpSpPr>
          <p:pic>
            <p:nvPicPr>
              <p:cNvPr id="24" name="_x204413032" descr="EMB00001dd08d2b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00" y="1383174"/>
                <a:ext cx="1800225" cy="3600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5228957" y="2841584"/>
                <a:ext cx="1623256" cy="37039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539696" y="1875099"/>
                <a:ext cx="424829" cy="34724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393118" y="5059748"/>
                <a:ext cx="14863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err="1" smtClean="0"/>
                  <a:t>삼덕로</a:t>
                </a:r>
                <a:r>
                  <a:rPr lang="en-US" altLang="ko-KR" sz="1200" dirty="0" smtClean="0"/>
                  <a:t>22 </a:t>
                </a:r>
                <a:r>
                  <a:rPr lang="ko-KR" altLang="en-US" sz="1200" dirty="0" smtClean="0"/>
                  <a:t>검색</a:t>
                </a:r>
                <a:endParaRPr lang="en-US" altLang="ko-KR" sz="1200" dirty="0" smtClean="0"/>
              </a:p>
              <a:p>
                <a:r>
                  <a:rPr lang="en-US" altLang="ko-KR" sz="1200" dirty="0" smtClean="0"/>
                  <a:t>-&gt;</a:t>
                </a:r>
                <a:r>
                  <a:rPr lang="ko-KR" altLang="en-US" sz="1200" dirty="0" smtClean="0"/>
                  <a:t>안양대학교 선택</a:t>
                </a:r>
                <a:endParaRPr lang="ko-KR" altLang="en-US" sz="1200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7005888" y="5026102"/>
              <a:ext cx="1196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우편번호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주소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자동입력</a:t>
              </a:r>
              <a:endParaRPr lang="ko-KR" altLang="en-US" sz="1200" dirty="0"/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4572000" y="169476"/>
            <a:ext cx="0" cy="657189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79513" y="836712"/>
            <a:ext cx="4111399" cy="4896544"/>
            <a:chOff x="179513" y="836712"/>
            <a:chExt cx="4111399" cy="5564898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0" r="16317" b="42730"/>
            <a:stretch/>
          </p:blipFill>
          <p:spPr>
            <a:xfrm>
              <a:off x="179513" y="836712"/>
              <a:ext cx="4111399" cy="3491205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5"/>
            <a:srcRect l="6791" t="58325" r="10039" b="6759"/>
            <a:stretch/>
          </p:blipFill>
          <p:spPr>
            <a:xfrm>
              <a:off x="223806" y="4961610"/>
              <a:ext cx="3186667" cy="14400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179513" y="1494522"/>
              <a:ext cx="1489497" cy="27991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79513" y="4060440"/>
              <a:ext cx="3644869" cy="24881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화살표 연결선 32"/>
            <p:cNvCxnSpPr>
              <a:stCxn id="31" idx="2"/>
              <a:endCxn id="32" idx="0"/>
            </p:cNvCxnSpPr>
            <p:nvPr/>
          </p:nvCxnSpPr>
          <p:spPr>
            <a:xfrm>
              <a:off x="924262" y="1774440"/>
              <a:ext cx="1077686" cy="22860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 flipH="1">
              <a:off x="2223335" y="4317526"/>
              <a:ext cx="11878" cy="63369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223806" y="4961610"/>
              <a:ext cx="3186640" cy="79954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1115616" y="5805264"/>
            <a:ext cx="2076253" cy="7200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Web </a:t>
            </a:r>
            <a:r>
              <a:rPr lang="ko-KR" altLang="en-US" dirty="0" err="1" smtClean="0">
                <a:solidFill>
                  <a:schemeClr val="bg1"/>
                </a:solidFill>
              </a:rPr>
              <a:t>주소찾기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848590" y="5805264"/>
            <a:ext cx="2076253" cy="7200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App </a:t>
            </a:r>
            <a:r>
              <a:rPr lang="ko-KR" altLang="en-US" dirty="0" err="1" smtClean="0">
                <a:solidFill>
                  <a:schemeClr val="bg1"/>
                </a:solidFill>
              </a:rPr>
              <a:t>주소찾기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26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27584" y="1928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191318688" descr="EMB000010cc71a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7" y="885527"/>
            <a:ext cx="4142111" cy="4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4" name="_x191318768" descr="EMB000010cc71b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1431"/>
            <a:ext cx="3888432" cy="516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2411760" y="7016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67555" y="5805264"/>
            <a:ext cx="2076253" cy="7200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mtClean="0">
                <a:solidFill>
                  <a:schemeClr val="bg1"/>
                </a:solidFill>
              </a:rPr>
              <a:t>Web </a:t>
            </a:r>
            <a:r>
              <a:rPr lang="ko-KR" altLang="en-US" dirty="0" smtClean="0">
                <a:solidFill>
                  <a:schemeClr val="bg1"/>
                </a:solidFill>
              </a:rPr>
              <a:t>로그인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982145" y="5805264"/>
            <a:ext cx="2076253" cy="7200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App </a:t>
            </a:r>
            <a:r>
              <a:rPr lang="ko-KR" altLang="en-US" dirty="0" smtClean="0">
                <a:solidFill>
                  <a:schemeClr val="bg1"/>
                </a:solidFill>
              </a:rPr>
              <a:t>로그인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716016" y="169476"/>
            <a:ext cx="0" cy="657189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60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자동로그인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(App)</a:t>
            </a:r>
          </a:p>
        </p:txBody>
      </p:sp>
      <p:pic>
        <p:nvPicPr>
          <p:cNvPr id="2049" name="_x191318848" descr="EMB000010cc71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741682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2339752" y="5805264"/>
            <a:ext cx="4320480" cy="7200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</a:rPr>
              <a:t>SharedPreferences</a:t>
            </a:r>
            <a:r>
              <a:rPr lang="ko-KR" altLang="en-US" dirty="0" smtClean="0">
                <a:solidFill>
                  <a:schemeClr val="bg1"/>
                </a:solidFill>
              </a:rPr>
              <a:t>를 사용해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자동 로그인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운송장번호 등록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72236" y="692696"/>
            <a:ext cx="4392251" cy="4896544"/>
            <a:chOff x="4829226" y="316166"/>
            <a:chExt cx="6492139" cy="4320089"/>
          </a:xfrm>
        </p:grpSpPr>
        <p:pic>
          <p:nvPicPr>
            <p:cNvPr id="4" name="_x237474360" descr="EMB00001904349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226" y="316167"/>
              <a:ext cx="2400235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6788" y="316255"/>
              <a:ext cx="1800000" cy="4320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5737716" y="1214278"/>
              <a:ext cx="877069" cy="31724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422936" y="2176327"/>
              <a:ext cx="541176" cy="31968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>
              <a:stCxn id="7" idx="3"/>
              <a:endCxn id="5" idx="1"/>
            </p:cNvCxnSpPr>
            <p:nvPr/>
          </p:nvCxnSpPr>
          <p:spPr>
            <a:xfrm>
              <a:off x="5964112" y="2336171"/>
              <a:ext cx="1412676" cy="140084"/>
            </a:xfrm>
            <a:prstGeom prst="bentConnector3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그림 8"/>
            <p:cNvPicPr>
              <a:picLocks/>
            </p:cNvPicPr>
            <p:nvPr/>
          </p:nvPicPr>
          <p:blipFill rotWithShape="1">
            <a:blip r:embed="rId4"/>
            <a:srcRect b="50082"/>
            <a:stretch/>
          </p:blipFill>
          <p:spPr>
            <a:xfrm>
              <a:off x="9521365" y="316166"/>
              <a:ext cx="1800000" cy="43200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9512030" y="2024743"/>
              <a:ext cx="1731355" cy="78377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>
              <a:stCxn id="5" idx="3"/>
              <a:endCxn id="9" idx="1"/>
            </p:cNvCxnSpPr>
            <p:nvPr/>
          </p:nvCxnSpPr>
          <p:spPr>
            <a:xfrm flipV="1">
              <a:off x="9176788" y="2476166"/>
              <a:ext cx="344577" cy="8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251519" y="981920"/>
            <a:ext cx="3711843" cy="4751336"/>
            <a:chOff x="566589" y="882931"/>
            <a:chExt cx="8103980" cy="4288947"/>
          </a:xfrm>
        </p:grpSpPr>
        <p:grpSp>
          <p:nvGrpSpPr>
            <p:cNvPr id="13" name="그룹 12"/>
            <p:cNvGrpSpPr/>
            <p:nvPr/>
          </p:nvGrpSpPr>
          <p:grpSpPr>
            <a:xfrm>
              <a:off x="566589" y="882931"/>
              <a:ext cx="8103980" cy="4288947"/>
              <a:chOff x="566589" y="882931"/>
              <a:chExt cx="8103980" cy="4288947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589" y="1606053"/>
                <a:ext cx="4483085" cy="2880000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20" t="33895" r="30180" b="5338"/>
              <a:stretch/>
            </p:blipFill>
            <p:spPr>
              <a:xfrm>
                <a:off x="5302217" y="882931"/>
                <a:ext cx="2470184" cy="1707502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66" r="31636" b="30255"/>
              <a:stretch/>
            </p:blipFill>
            <p:spPr>
              <a:xfrm>
                <a:off x="5302217" y="3046053"/>
                <a:ext cx="3368352" cy="2125825"/>
              </a:xfrm>
              <a:prstGeom prst="rect">
                <a:avLst/>
              </a:prstGeom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2463282" y="3769567"/>
                <a:ext cx="615820" cy="27058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꺾인 연결선 18"/>
              <p:cNvCxnSpPr>
                <a:stCxn id="18" idx="3"/>
                <a:endCxn id="16" idx="1"/>
              </p:cNvCxnSpPr>
              <p:nvPr/>
            </p:nvCxnSpPr>
            <p:spPr>
              <a:xfrm flipV="1">
                <a:off x="3079102" y="1736682"/>
                <a:ext cx="2223115" cy="2168179"/>
              </a:xfrm>
              <a:prstGeom prst="bentConnector3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직사각형 19"/>
              <p:cNvSpPr/>
              <p:nvPr/>
            </p:nvSpPr>
            <p:spPr>
              <a:xfrm>
                <a:off x="6680718" y="2118049"/>
                <a:ext cx="886409" cy="270588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화살표 연결선 20"/>
              <p:cNvCxnSpPr>
                <a:stCxn id="20" idx="2"/>
              </p:cNvCxnSpPr>
              <p:nvPr/>
            </p:nvCxnSpPr>
            <p:spPr>
              <a:xfrm>
                <a:off x="7123923" y="2388637"/>
                <a:ext cx="4665" cy="178214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/>
            <p:cNvSpPr/>
            <p:nvPr/>
          </p:nvSpPr>
          <p:spPr>
            <a:xfrm>
              <a:off x="5302217" y="4170784"/>
              <a:ext cx="2927383" cy="86774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4211960" y="169476"/>
            <a:ext cx="0" cy="657189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1115616" y="5805264"/>
            <a:ext cx="2076253" cy="7200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운송장번호 등록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866554" y="5805264"/>
            <a:ext cx="2076253" cy="7200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App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운송장번호 등록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8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3949902" y="2313796"/>
            <a:ext cx="4888669" cy="9668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21399" y="2313796"/>
            <a:ext cx="5203466" cy="96686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타원 21"/>
          <p:cNvSpPr/>
          <p:nvPr/>
        </p:nvSpPr>
        <p:spPr>
          <a:xfrm>
            <a:off x="2744133" y="2406547"/>
            <a:ext cx="781363" cy="7813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rgbClr val="0080B5"/>
                </a:solidFill>
              </a:rPr>
              <a:t>2</a:t>
            </a:r>
            <a:endParaRPr lang="ko-KR" altLang="en-US" sz="2700" b="1" dirty="0">
              <a:solidFill>
                <a:srgbClr val="0080B5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264699" y="3451177"/>
            <a:ext cx="4573874" cy="9668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36195" y="3451177"/>
            <a:ext cx="4573874" cy="966866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5" name="타원 24"/>
          <p:cNvSpPr/>
          <p:nvPr/>
        </p:nvSpPr>
        <p:spPr>
          <a:xfrm>
            <a:off x="3058929" y="3543928"/>
            <a:ext cx="781363" cy="7813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rgbClr val="FF7C80"/>
                </a:solidFill>
              </a:rPr>
              <a:t>3</a:t>
            </a:r>
            <a:endParaRPr lang="ko-KR" altLang="en-US" sz="2700" b="1" dirty="0">
              <a:solidFill>
                <a:srgbClr val="FF7C8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93660" y="1142689"/>
            <a:ext cx="6944912" cy="966866"/>
            <a:chOff x="1893660" y="1142689"/>
            <a:chExt cx="6944912" cy="966866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222163" y="1142689"/>
              <a:ext cx="5616409" cy="9668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893660" y="1142689"/>
              <a:ext cx="6257242" cy="96686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타원 18"/>
            <p:cNvSpPr/>
            <p:nvPr/>
          </p:nvSpPr>
          <p:spPr>
            <a:xfrm>
              <a:off x="2016394" y="1235440"/>
              <a:ext cx="781363" cy="7813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b="1" dirty="0" smtClean="0">
                  <a:solidFill>
                    <a:srgbClr val="FFC000"/>
                  </a:solidFill>
                </a:rPr>
                <a:t>1</a:t>
              </a:r>
              <a:endParaRPr lang="ko-KR" altLang="en-US" sz="2700" b="1" dirty="0">
                <a:solidFill>
                  <a:srgbClr val="FFC00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072264" y="1235440"/>
              <a:ext cx="308913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28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본인소개</a:t>
              </a:r>
              <a:endPara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3191026" y="4622284"/>
            <a:ext cx="5647545" cy="9668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862522" y="4622284"/>
            <a:ext cx="5478911" cy="966866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타원 30"/>
          <p:cNvSpPr/>
          <p:nvPr/>
        </p:nvSpPr>
        <p:spPr>
          <a:xfrm>
            <a:off x="1985256" y="4715035"/>
            <a:ext cx="781363" cy="7813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 smtClean="0">
                <a:solidFill>
                  <a:srgbClr val="92D050"/>
                </a:solidFill>
              </a:rPr>
              <a:t>4</a:t>
            </a:r>
            <a:endParaRPr lang="ko-KR" altLang="en-US" sz="2700" b="1" dirty="0">
              <a:solidFill>
                <a:srgbClr val="92D05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0555" y="3065265"/>
            <a:ext cx="1702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푸르지오 굵게" panose="02020603020101020101" pitchFamily="18" charset="-127"/>
                <a:ea typeface="푸르지오 굵게" panose="02020603020101020101" pitchFamily="18" charset="-127"/>
              </a:rPr>
              <a:t>목 차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푸르지오 굵게" panose="02020603020101020101" pitchFamily="18" charset="-127"/>
              <a:ea typeface="푸르지오 굵게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35590" y="2412474"/>
            <a:ext cx="30891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연혁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주요활동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03148" y="3501008"/>
            <a:ext cx="30891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전공과목 이수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63945" y="4715035"/>
            <a:ext cx="30891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  <a:endParaRPr lang="ko-KR" altLang="en-US" sz="2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76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59632" y="837191"/>
            <a:ext cx="6453666" cy="4464017"/>
            <a:chOff x="1200927" y="340567"/>
            <a:chExt cx="6093626" cy="4320001"/>
          </a:xfrm>
        </p:grpSpPr>
        <p:pic>
          <p:nvPicPr>
            <p:cNvPr id="3" name="그림 2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927" y="340568"/>
              <a:ext cx="2520000" cy="432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/>
            </p:cNvPicPr>
            <p:nvPr/>
          </p:nvPicPr>
          <p:blipFill rotWithShape="1">
            <a:blip r:embed="rId3"/>
            <a:srcRect b="44168"/>
            <a:stretch/>
          </p:blipFill>
          <p:spPr>
            <a:xfrm>
              <a:off x="4774553" y="340567"/>
              <a:ext cx="2520000" cy="4320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200927" y="541176"/>
              <a:ext cx="2520000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639465" y="3582955"/>
              <a:ext cx="1626249" cy="69979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74553" y="2547257"/>
              <a:ext cx="2520000" cy="75578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>
              <a:stCxn id="5" idx="3"/>
              <a:endCxn id="7" idx="1"/>
            </p:cNvCxnSpPr>
            <p:nvPr/>
          </p:nvCxnSpPr>
          <p:spPr>
            <a:xfrm>
              <a:off x="3720927" y="998376"/>
              <a:ext cx="1053626" cy="1926771"/>
            </a:xfrm>
            <a:prstGeom prst="bentConnector3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운송장번호 등록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(App)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71600" y="5517232"/>
            <a:ext cx="7056784" cy="100811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사용자가 일일이 운송장번호를 등록할 필요 없이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택배관련문자가 수신되면 </a:t>
            </a:r>
            <a:r>
              <a:rPr lang="ko-KR" altLang="en-US" dirty="0" err="1" smtClean="0">
                <a:solidFill>
                  <a:schemeClr val="bg1"/>
                </a:solidFill>
              </a:rPr>
              <a:t>어플을</a:t>
            </a:r>
            <a:r>
              <a:rPr lang="ko-KR" altLang="en-US" dirty="0" smtClean="0">
                <a:solidFill>
                  <a:schemeClr val="bg1"/>
                </a:solidFill>
              </a:rPr>
              <a:t> 종료한 상태라도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자동으로 운송장번호가 등록된다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배송정보조회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(Web)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236171" y="908720"/>
            <a:ext cx="7008237" cy="4608512"/>
            <a:chOff x="1020147" y="466822"/>
            <a:chExt cx="7607559" cy="57817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0" r="38518" b="11370"/>
            <a:stretch/>
          </p:blipFill>
          <p:spPr>
            <a:xfrm>
              <a:off x="1020147" y="466822"/>
              <a:ext cx="3163077" cy="283650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64" t="76596" r="21004"/>
            <a:stretch/>
          </p:blipFill>
          <p:spPr>
            <a:xfrm>
              <a:off x="1020147" y="3377973"/>
              <a:ext cx="3685592" cy="124388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48" t="43392" r="28448" b="9961"/>
            <a:stretch/>
          </p:blipFill>
          <p:spPr>
            <a:xfrm>
              <a:off x="1041918" y="4569083"/>
              <a:ext cx="2481943" cy="167951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4" r="11854" b="5453"/>
            <a:stretch/>
          </p:blipFill>
          <p:spPr>
            <a:xfrm>
              <a:off x="4914122" y="466822"/>
              <a:ext cx="3713584" cy="4614263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259632" y="1670180"/>
              <a:ext cx="2649896" cy="62515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59632" y="2402924"/>
              <a:ext cx="2649896" cy="62515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95535" y="3999916"/>
              <a:ext cx="867747" cy="31082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>
              <a:off x="2029408" y="4310743"/>
              <a:ext cx="0" cy="25834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3237722" y="3999916"/>
              <a:ext cx="877078" cy="31082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꺾인 연결선 13"/>
            <p:cNvCxnSpPr>
              <a:stCxn id="13" idx="3"/>
              <a:endCxn id="4" idx="3"/>
            </p:cNvCxnSpPr>
            <p:nvPr/>
          </p:nvCxnSpPr>
          <p:spPr>
            <a:xfrm flipV="1">
              <a:off x="4114800" y="1885075"/>
              <a:ext cx="68424" cy="2270255"/>
            </a:xfrm>
            <a:prstGeom prst="bentConnector3">
              <a:avLst>
                <a:gd name="adj1" fmla="val 434093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endCxn id="7" idx="1"/>
            </p:cNvCxnSpPr>
            <p:nvPr/>
          </p:nvCxnSpPr>
          <p:spPr>
            <a:xfrm>
              <a:off x="3909528" y="2773953"/>
              <a:ext cx="1004594" cy="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5831633" y="4758612"/>
              <a:ext cx="625151" cy="32247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6" idx="2"/>
              <a:endCxn id="6" idx="3"/>
            </p:cNvCxnSpPr>
            <p:nvPr/>
          </p:nvCxnSpPr>
          <p:spPr>
            <a:xfrm rot="5400000">
              <a:off x="4670158" y="3934788"/>
              <a:ext cx="327754" cy="2620348"/>
            </a:xfrm>
            <a:prstGeom prst="bentConnector2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꺾인 연결선 9"/>
            <p:cNvCxnSpPr>
              <a:stCxn id="8" idx="1"/>
              <a:endCxn id="5" idx="1"/>
            </p:cNvCxnSpPr>
            <p:nvPr/>
          </p:nvCxnSpPr>
          <p:spPr>
            <a:xfrm rot="10800000" flipV="1">
              <a:off x="1020148" y="1982755"/>
              <a:ext cx="239485" cy="2017161"/>
            </a:xfrm>
            <a:prstGeom prst="bentConnector3">
              <a:avLst>
                <a:gd name="adj1" fmla="val 195455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모서리가 둥근 직사각형 19"/>
          <p:cNvSpPr/>
          <p:nvPr/>
        </p:nvSpPr>
        <p:spPr>
          <a:xfrm>
            <a:off x="891804" y="5766990"/>
            <a:ext cx="6704532" cy="758354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택배사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운송장번호를 토대로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도착예정시간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택배위치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택배기사명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택배기사번호 등의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정보를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알 수 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88637" y="1484784"/>
            <a:ext cx="1963083" cy="288032"/>
          </a:xfrm>
          <a:prstGeom prst="wedgeRectCallout">
            <a:avLst>
              <a:gd name="adj1" fmla="val 44802"/>
              <a:gd name="adj2" fmla="val 80538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smtClean="0"/>
              <a:t>잘못된 운송장번호</a:t>
            </a:r>
            <a:endParaRPr lang="ko-KR" altLang="en-US" sz="1100" dirty="0"/>
          </a:p>
        </p:txBody>
      </p:sp>
      <p:sp>
        <p:nvSpPr>
          <p:cNvPr id="22" name="사각형 설명선 21"/>
          <p:cNvSpPr/>
          <p:nvPr/>
        </p:nvSpPr>
        <p:spPr>
          <a:xfrm>
            <a:off x="134272" y="2947653"/>
            <a:ext cx="1307868" cy="409339"/>
          </a:xfrm>
          <a:prstGeom prst="wedgeRectCallout">
            <a:avLst>
              <a:gd name="adj1" fmla="val 80555"/>
              <a:gd name="adj2" fmla="val -51462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 smtClean="0"/>
              <a:t>정상 운송장번호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366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1118" y="764704"/>
            <a:ext cx="8355526" cy="4464496"/>
            <a:chOff x="846364" y="517848"/>
            <a:chExt cx="8355526" cy="4320001"/>
          </a:xfrm>
        </p:grpSpPr>
        <p:pic>
          <p:nvPicPr>
            <p:cNvPr id="3" name="그림 2"/>
            <p:cNvPicPr>
              <a:picLocks/>
            </p:cNvPicPr>
            <p:nvPr/>
          </p:nvPicPr>
          <p:blipFill rotWithShape="1">
            <a:blip r:embed="rId2"/>
            <a:srcRect b="50647"/>
            <a:stretch/>
          </p:blipFill>
          <p:spPr>
            <a:xfrm>
              <a:off x="846364" y="517848"/>
              <a:ext cx="2160000" cy="3600000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3504712" y="517849"/>
              <a:ext cx="2520000" cy="4320000"/>
              <a:chOff x="4167187" y="-849086"/>
              <a:chExt cx="3857625" cy="7707086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17"/>
              <a:stretch/>
            </p:blipFill>
            <p:spPr>
              <a:xfrm>
                <a:off x="4167187" y="858416"/>
                <a:ext cx="3857625" cy="5999584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02"/>
              <a:stretch/>
            </p:blipFill>
            <p:spPr>
              <a:xfrm>
                <a:off x="4167187" y="-849086"/>
                <a:ext cx="3857625" cy="1707502"/>
              </a:xfrm>
              <a:prstGeom prst="rect">
                <a:avLst/>
              </a:prstGeom>
            </p:spPr>
          </p:pic>
        </p:grpSp>
        <p:sp>
          <p:nvSpPr>
            <p:cNvPr id="5" name="직사각형 4"/>
            <p:cNvSpPr/>
            <p:nvPr/>
          </p:nvSpPr>
          <p:spPr>
            <a:xfrm>
              <a:off x="846364" y="1950097"/>
              <a:ext cx="2160000" cy="69979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/>
            <p:cNvCxnSpPr>
              <a:stCxn id="5" idx="3"/>
            </p:cNvCxnSpPr>
            <p:nvPr/>
          </p:nvCxnSpPr>
          <p:spPr>
            <a:xfrm>
              <a:off x="3006364" y="2299995"/>
              <a:ext cx="49834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/>
            <p:cNvPicPr>
              <a:picLocks/>
            </p:cNvPicPr>
            <p:nvPr/>
          </p:nvPicPr>
          <p:blipFill rotWithShape="1">
            <a:blip r:embed="rId5"/>
            <a:srcRect b="46112"/>
            <a:stretch/>
          </p:blipFill>
          <p:spPr>
            <a:xfrm>
              <a:off x="7041890" y="517848"/>
              <a:ext cx="2160000" cy="36000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4096139" y="4562669"/>
              <a:ext cx="668573" cy="27518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041890" y="2733869"/>
              <a:ext cx="2160000" cy="66247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꺾인 연결선 9"/>
            <p:cNvCxnSpPr>
              <a:stCxn id="8" idx="3"/>
            </p:cNvCxnSpPr>
            <p:nvPr/>
          </p:nvCxnSpPr>
          <p:spPr>
            <a:xfrm flipV="1">
              <a:off x="4764712" y="3065106"/>
              <a:ext cx="2277178" cy="1635153"/>
            </a:xfrm>
            <a:prstGeom prst="bentConnector3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6113494" y="3828599"/>
              <a:ext cx="1856792" cy="57849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배송완료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배송정보조회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(App)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15616" y="5382621"/>
            <a:ext cx="7128792" cy="121473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운송장번호 등록 후 처음엔 배송 중 카테고리에 위치한다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사용자가 배송완료 버튼을 누르거나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실제 택배기사가 와서 해당 운송장번호를 바코드리더기에 읽힐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해당 배송정보는 배송완료 카테고리로 이동한다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669266" y="4507297"/>
            <a:ext cx="1800200" cy="721903"/>
          </a:xfrm>
          <a:prstGeom prst="wedgeRectCallout">
            <a:avLst>
              <a:gd name="adj1" fmla="val 82487"/>
              <a:gd name="adj2" fmla="val -15226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/>
              <a:t>배송정보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확인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5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764704"/>
            <a:ext cx="8569809" cy="4608512"/>
            <a:chOff x="250663" y="513183"/>
            <a:chExt cx="10918079" cy="471518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663" y="830424"/>
              <a:ext cx="3640934" cy="284593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8878" y="560765"/>
              <a:ext cx="2857117" cy="334920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5897" y="4064275"/>
              <a:ext cx="4520098" cy="89650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6420" y="513183"/>
              <a:ext cx="2727649" cy="306860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9453" y="4054744"/>
              <a:ext cx="3869289" cy="45778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9452" y="4742595"/>
              <a:ext cx="3869289" cy="48577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545633" y="1091682"/>
              <a:ext cx="345964" cy="20527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029200" y="3648364"/>
              <a:ext cx="419877" cy="23361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405897" y="4512527"/>
              <a:ext cx="4520098" cy="23006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154955" y="2920482"/>
              <a:ext cx="1922106" cy="2146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285482" y="4159888"/>
              <a:ext cx="426062" cy="27215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3891597" y="1203649"/>
              <a:ext cx="29784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10" idx="2"/>
            </p:cNvCxnSpPr>
            <p:nvPr/>
          </p:nvCxnSpPr>
          <p:spPr>
            <a:xfrm>
              <a:off x="5239139" y="3881976"/>
              <a:ext cx="4665" cy="63055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꺾인 연결선 15"/>
            <p:cNvCxnSpPr>
              <a:stCxn id="11" idx="3"/>
              <a:endCxn id="6" idx="1"/>
            </p:cNvCxnSpPr>
            <p:nvPr/>
          </p:nvCxnSpPr>
          <p:spPr>
            <a:xfrm flipV="1">
              <a:off x="6925995" y="2047486"/>
              <a:ext cx="830425" cy="2580075"/>
            </a:xfrm>
            <a:prstGeom prst="bentConnector3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12" idx="2"/>
              <a:endCxn id="7" idx="0"/>
            </p:cNvCxnSpPr>
            <p:nvPr/>
          </p:nvCxnSpPr>
          <p:spPr>
            <a:xfrm rot="16200000" flipH="1">
              <a:off x="8715224" y="3535870"/>
              <a:ext cx="919658" cy="118090"/>
            </a:xfrm>
            <a:prstGeom prst="bentConnector3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stCxn id="13" idx="2"/>
              <a:endCxn id="8" idx="0"/>
            </p:cNvCxnSpPr>
            <p:nvPr/>
          </p:nvCxnSpPr>
          <p:spPr>
            <a:xfrm rot="5400000">
              <a:off x="9711028" y="3955110"/>
              <a:ext cx="310554" cy="1264416"/>
            </a:xfrm>
            <a:prstGeom prst="bentConnector3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자유게시판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(Web)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7504" y="5373216"/>
            <a:ext cx="7606033" cy="10536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1)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600" dirty="0" smtClean="0">
                <a:solidFill>
                  <a:schemeClr val="tx1"/>
                </a:solidFill>
              </a:rPr>
              <a:t> 수정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</a:rPr>
              <a:t>삭제 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관리자만 답변 가능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2) </a:t>
            </a:r>
            <a:r>
              <a:rPr lang="ko-KR" altLang="en-US" sz="1600" dirty="0" smtClean="0">
                <a:solidFill>
                  <a:schemeClr val="tx1"/>
                </a:solidFill>
              </a:rPr>
              <a:t>첨부파일 업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</a:rPr>
              <a:t>다운로드 가능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한글이름 가능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3) </a:t>
            </a:r>
            <a:r>
              <a:rPr lang="ko-KR" altLang="en-US" sz="1600" dirty="0" smtClean="0">
                <a:solidFill>
                  <a:schemeClr val="tx1"/>
                </a:solidFill>
              </a:rPr>
              <a:t>웹</a:t>
            </a:r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앱간</a:t>
            </a:r>
            <a:r>
              <a:rPr lang="ko-KR" altLang="en-US" sz="1600" dirty="0" smtClean="0">
                <a:solidFill>
                  <a:schemeClr val="tx1"/>
                </a:solidFill>
              </a:rPr>
              <a:t> 업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</a:rPr>
              <a:t>다운로드 가능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6359" y="5508521"/>
            <a:ext cx="4168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4)</a:t>
            </a:r>
            <a:r>
              <a:rPr lang="ko-KR" altLang="en-US" sz="1600" dirty="0"/>
              <a:t> 제목</a:t>
            </a:r>
            <a:r>
              <a:rPr lang="en-US" altLang="ko-KR" sz="1600" dirty="0"/>
              <a:t>/</a:t>
            </a:r>
            <a:r>
              <a:rPr lang="ko-KR" altLang="en-US" sz="1600" dirty="0"/>
              <a:t>글쓴이</a:t>
            </a:r>
            <a:r>
              <a:rPr lang="en-US" altLang="ko-KR" sz="1600" dirty="0"/>
              <a:t>/</a:t>
            </a:r>
            <a:r>
              <a:rPr lang="ko-KR" altLang="en-US" sz="1600" dirty="0"/>
              <a:t>내용 별로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검색 가능</a:t>
            </a:r>
            <a:endParaRPr lang="en-US" altLang="ko-KR" sz="1600" dirty="0"/>
          </a:p>
          <a:p>
            <a:r>
              <a:rPr lang="en-US" altLang="ko-KR" sz="1600" dirty="0"/>
              <a:t>5) </a:t>
            </a:r>
            <a:r>
              <a:rPr lang="ko-KR" altLang="en-US" sz="1600" dirty="0" err="1"/>
              <a:t>게시글</a:t>
            </a:r>
            <a:r>
              <a:rPr lang="ko-KR" altLang="en-US" sz="1600" dirty="0"/>
              <a:t> </a:t>
            </a:r>
            <a:r>
              <a:rPr lang="en-US" altLang="ko-KR" sz="1600" dirty="0"/>
              <a:t>10</a:t>
            </a:r>
            <a:r>
              <a:rPr lang="ko-KR" altLang="en-US" sz="1600" dirty="0"/>
              <a:t>개 단위로 </a:t>
            </a:r>
            <a:r>
              <a:rPr lang="ko-KR" altLang="en-US" sz="1600" dirty="0" err="1"/>
              <a:t>페이징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처리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9377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자유게시판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(App)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7505" y="5615676"/>
            <a:ext cx="4536504" cy="10536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AutoNum type="arabicParenR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Jerico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라이브러리를 통해 웹 게시판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파싱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600" dirty="0" err="1" smtClean="0">
                <a:solidFill>
                  <a:schemeClr val="tx1"/>
                </a:solidFill>
              </a:rPr>
              <a:t>스마트폰</a:t>
            </a:r>
            <a:r>
              <a:rPr lang="ko-KR" altLang="en-US" sz="1600" dirty="0" smtClean="0">
                <a:solidFill>
                  <a:schemeClr val="tx1"/>
                </a:solidFill>
              </a:rPr>
              <a:t> 앨범 이미지 첨부 가능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815605"/>
            <a:ext cx="8136904" cy="4773635"/>
            <a:chOff x="594454" y="383381"/>
            <a:chExt cx="7516887" cy="6072647"/>
          </a:xfrm>
        </p:grpSpPr>
        <p:pic>
          <p:nvPicPr>
            <p:cNvPr id="4" name="그림 3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85" y="383381"/>
              <a:ext cx="2160000" cy="28800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133"/>
            <a:stretch/>
          </p:blipFill>
          <p:spPr>
            <a:xfrm>
              <a:off x="3277563" y="383381"/>
              <a:ext cx="2160000" cy="209856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881"/>
            <a:stretch/>
          </p:blipFill>
          <p:spPr>
            <a:xfrm>
              <a:off x="3277563" y="2774654"/>
              <a:ext cx="2160000" cy="127061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341" y="383381"/>
              <a:ext cx="2160000" cy="288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273"/>
            <a:stretch/>
          </p:blipFill>
          <p:spPr>
            <a:xfrm>
              <a:off x="5951341" y="4188690"/>
              <a:ext cx="2160000" cy="2267338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594454" y="2612571"/>
              <a:ext cx="2160000" cy="28684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77563" y="1884785"/>
              <a:ext cx="2160000" cy="2519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꺾인 연결선 10"/>
            <p:cNvCxnSpPr>
              <a:endCxn id="5" idx="1"/>
            </p:cNvCxnSpPr>
            <p:nvPr/>
          </p:nvCxnSpPr>
          <p:spPr>
            <a:xfrm rot="5400000" flipH="1" flipV="1">
              <a:off x="2354343" y="1851435"/>
              <a:ext cx="1341992" cy="504447"/>
            </a:xfrm>
            <a:prstGeom prst="bentConnector2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10" idx="2"/>
            </p:cNvCxnSpPr>
            <p:nvPr/>
          </p:nvCxnSpPr>
          <p:spPr>
            <a:xfrm flipH="1">
              <a:off x="4348065" y="2136711"/>
              <a:ext cx="9498" cy="762702"/>
            </a:xfrm>
            <a:prstGeom prst="line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4329404" y="3433665"/>
              <a:ext cx="569167" cy="41987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942011" y="2136710"/>
              <a:ext cx="1503818" cy="87707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3" idx="3"/>
            </p:cNvCxnSpPr>
            <p:nvPr/>
          </p:nvCxnSpPr>
          <p:spPr>
            <a:xfrm flipV="1">
              <a:off x="4898571" y="2612571"/>
              <a:ext cx="1043440" cy="1031033"/>
            </a:xfrm>
            <a:prstGeom prst="bentConnector3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6503437" y="3013788"/>
              <a:ext cx="541175" cy="24959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16" idx="2"/>
            </p:cNvCxnSpPr>
            <p:nvPr/>
          </p:nvCxnSpPr>
          <p:spPr>
            <a:xfrm flipH="1">
              <a:off x="6774024" y="3263381"/>
              <a:ext cx="1" cy="92530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7"/>
            <a:srcRect b="72525"/>
            <a:stretch/>
          </p:blipFill>
          <p:spPr>
            <a:xfrm>
              <a:off x="2672203" y="4629523"/>
              <a:ext cx="2836876" cy="1385672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6503437" y="6015195"/>
              <a:ext cx="1101012" cy="44083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72203" y="4721290"/>
              <a:ext cx="1675862" cy="11476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꺾인 연결선 20"/>
            <p:cNvCxnSpPr>
              <a:endCxn id="20" idx="3"/>
            </p:cNvCxnSpPr>
            <p:nvPr/>
          </p:nvCxnSpPr>
          <p:spPr>
            <a:xfrm rot="10800000">
              <a:off x="4348065" y="5295123"/>
              <a:ext cx="2155372" cy="940488"/>
            </a:xfrm>
            <a:prstGeom prst="bentConnector3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4796359" y="5877272"/>
            <a:ext cx="4255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3) </a:t>
            </a:r>
            <a:r>
              <a:rPr lang="ko-KR" altLang="en-US" sz="1600" dirty="0"/>
              <a:t>웹</a:t>
            </a:r>
            <a:r>
              <a:rPr lang="en-US" altLang="ko-KR" sz="1600" dirty="0"/>
              <a:t>-</a:t>
            </a:r>
            <a:r>
              <a:rPr lang="ko-KR" altLang="en-US" sz="1600" dirty="0" err="1"/>
              <a:t>앱간</a:t>
            </a:r>
            <a:r>
              <a:rPr lang="ko-KR" altLang="en-US" sz="1600" dirty="0"/>
              <a:t> 업</a:t>
            </a:r>
            <a:r>
              <a:rPr lang="en-US" altLang="ko-KR" sz="1600" dirty="0"/>
              <a:t>/</a:t>
            </a:r>
            <a:r>
              <a:rPr lang="ko-KR" altLang="en-US" sz="1600" dirty="0"/>
              <a:t>다운로드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  <a:p>
            <a:r>
              <a:rPr lang="en-US" altLang="ko-KR" sz="1600" dirty="0" smtClean="0"/>
              <a:t>4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다운로드 시 앨범에 </a:t>
            </a:r>
            <a:r>
              <a:rPr lang="en-US" altLang="ko-KR" sz="1600" dirty="0" err="1" smtClean="0"/>
              <a:t>SecurityBox</a:t>
            </a:r>
            <a:r>
              <a:rPr lang="ko-KR" altLang="en-US" sz="1600" dirty="0" smtClean="0"/>
              <a:t>폴더 생성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7455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48274" y="3328700"/>
            <a:ext cx="4683920" cy="3379724"/>
            <a:chOff x="2699792" y="258209"/>
            <a:chExt cx="4683920" cy="3793811"/>
          </a:xfrm>
        </p:grpSpPr>
        <p:pic>
          <p:nvPicPr>
            <p:cNvPr id="3" name="그림 2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792" y="452020"/>
              <a:ext cx="2160000" cy="360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3712" y="258209"/>
              <a:ext cx="2160000" cy="360000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699792" y="2959420"/>
              <a:ext cx="2160000" cy="34523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81942" y="1690458"/>
              <a:ext cx="1856792" cy="8584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꺾인 연결선 7"/>
            <p:cNvCxnSpPr>
              <a:endCxn id="7" idx="1"/>
            </p:cNvCxnSpPr>
            <p:nvPr/>
          </p:nvCxnSpPr>
          <p:spPr>
            <a:xfrm rot="5400000" flipH="1" flipV="1">
              <a:off x="4614683" y="2364777"/>
              <a:ext cx="1012369" cy="522150"/>
            </a:xfrm>
            <a:prstGeom prst="bentConnector2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311" y="1939666"/>
            <a:ext cx="2741169" cy="297215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07504" y="764075"/>
            <a:ext cx="5275100" cy="2250717"/>
            <a:chOff x="4277907" y="585481"/>
            <a:chExt cx="5275100" cy="329038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907" y="585481"/>
              <a:ext cx="2682730" cy="329038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2282" y="1584040"/>
              <a:ext cx="1990725" cy="1647825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>
              <a:stCxn id="13" idx="3"/>
            </p:cNvCxnSpPr>
            <p:nvPr/>
          </p:nvCxnSpPr>
          <p:spPr>
            <a:xfrm>
              <a:off x="6960637" y="2230673"/>
              <a:ext cx="60164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51520" y="169476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원격</a:t>
            </a:r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391426" y="1451867"/>
            <a:ext cx="1991178" cy="1122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7" idx="3"/>
            <a:endCxn id="5" idx="1"/>
          </p:cNvCxnSpPr>
          <p:nvPr/>
        </p:nvCxnSpPr>
        <p:spPr>
          <a:xfrm>
            <a:off x="5382604" y="2013073"/>
            <a:ext cx="768707" cy="141267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7" idx="3"/>
            <a:endCxn id="5" idx="1"/>
          </p:cNvCxnSpPr>
          <p:nvPr/>
        </p:nvCxnSpPr>
        <p:spPr>
          <a:xfrm flipV="1">
            <a:off x="4987216" y="3425744"/>
            <a:ext cx="1164095" cy="1561239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5496113" y="5253426"/>
            <a:ext cx="3528393" cy="121473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사용자가 사전에 운송장번호를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등록하지 못했을 시를 대비해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Web/App</a:t>
            </a:r>
            <a:r>
              <a:rPr lang="ko-KR" altLang="en-US" dirty="0" smtClean="0">
                <a:solidFill>
                  <a:schemeClr val="bg1"/>
                </a:solidFill>
              </a:rPr>
              <a:t> 환경에서 원격으로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도어락을</a:t>
            </a:r>
            <a:r>
              <a:rPr lang="en-US" altLang="ko-KR" dirty="0" smtClean="0">
                <a:solidFill>
                  <a:schemeClr val="bg1"/>
                </a:solidFill>
              </a:rPr>
              <a:t> OPEN</a:t>
            </a:r>
            <a:r>
              <a:rPr lang="ko-KR" altLang="en-US" dirty="0" smtClean="0">
                <a:solidFill>
                  <a:schemeClr val="bg1"/>
                </a:solidFill>
              </a:rPr>
              <a:t>할 수 있음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60996" y="3212976"/>
            <a:ext cx="52751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09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0472" y="4869160"/>
            <a:ext cx="59618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학교 특성상 언덕이 높아</a:t>
            </a:r>
            <a:endParaRPr lang="en-US" altLang="ko-KR" sz="2800" dirty="0" smtClean="0">
              <a:latin typeface="푸르지오 중간" panose="02020603020101020101" pitchFamily="18" charset="-127"/>
              <a:ea typeface="푸르지오 중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배달주문이 잦은</a:t>
            </a:r>
            <a:r>
              <a:rPr lang="en-US" altLang="ko-KR" sz="2800" dirty="0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 </a:t>
            </a:r>
            <a:r>
              <a:rPr lang="ko-KR" altLang="en-US" sz="2800" dirty="0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안양대학생들을 위한</a:t>
            </a:r>
            <a:endParaRPr lang="en-US" altLang="ko-KR" sz="2800" dirty="0" smtClean="0">
              <a:latin typeface="푸르지오 중간" panose="02020603020101020101" pitchFamily="18" charset="-127"/>
              <a:ea typeface="푸르지오 중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통합 배달 어플리케이션</a:t>
            </a:r>
            <a:endParaRPr lang="ko-KR" altLang="en-US" sz="2800" dirty="0">
              <a:latin typeface="푸르지오 중간" panose="02020603020101020101" pitchFamily="18" charset="-127"/>
              <a:ea typeface="푸르지오 중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3728" y="116632"/>
            <a:ext cx="5040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배달의</a:t>
            </a:r>
            <a:r>
              <a:rPr lang="en-US" altLang="ko-KR" sz="28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AYU</a:t>
            </a:r>
          </a:p>
          <a:p>
            <a:pPr algn="ctr"/>
            <a:r>
              <a:rPr lang="ko-KR" altLang="en-US" sz="2800" dirty="0" err="1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안드로이드</a:t>
            </a:r>
            <a:r>
              <a:rPr lang="ko-KR" altLang="en-US" sz="28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 팀 프로젝트</a:t>
            </a:r>
            <a:endParaRPr lang="ko-KR" altLang="en-US" sz="28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68760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9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518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4. </a:t>
            </a:r>
            <a:r>
              <a:rPr lang="ko-KR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</a:t>
            </a:r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(</a:t>
            </a:r>
            <a:r>
              <a:rPr lang="ko-KR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배달의</a:t>
            </a:r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AYU)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16632"/>
            <a:ext cx="1839389" cy="1839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1569566"/>
            <a:ext cx="87129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개발목적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안양대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학생들이 배달주문을 할 때의 불편함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매장번호를 모를 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메뉴판이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없을 때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없애는 것을 목적으로 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3006819"/>
            <a:ext cx="87129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운영체제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Windows 7 Professional K (64bit)</a:t>
            </a:r>
          </a:p>
          <a:p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개발언어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Java</a:t>
            </a:r>
          </a:p>
          <a:p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개발도구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Android Studio</a:t>
            </a:r>
          </a:p>
          <a:p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SQLite</a:t>
            </a:r>
          </a:p>
          <a:p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 API 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지도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PhotoViewAttacher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81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518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4. </a:t>
            </a:r>
            <a:r>
              <a:rPr lang="ko-KR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</a:t>
            </a:r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(</a:t>
            </a:r>
            <a:r>
              <a:rPr lang="ko-KR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배달의</a:t>
            </a:r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AYU)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16632"/>
            <a:ext cx="1839389" cy="18393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1569566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어플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2276872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사용자 </a:t>
            </a:r>
            <a:r>
              <a:rPr lang="ko-KR" altLang="en-US" sz="1600" dirty="0" err="1" smtClean="0"/>
              <a:t>즐겨찾기</a:t>
            </a:r>
            <a:r>
              <a:rPr lang="ko-KR" altLang="en-US" sz="1600" dirty="0" smtClean="0"/>
              <a:t> 메뉴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주문하기 버튼을 누르면 전화연결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/>
              <a:t>네이버</a:t>
            </a:r>
            <a:r>
              <a:rPr lang="ko-KR" altLang="en-US" sz="1600" dirty="0" smtClean="0"/>
              <a:t> 지도 </a:t>
            </a:r>
            <a:r>
              <a:rPr lang="en-US" altLang="ko-KR" sz="1600" dirty="0" smtClean="0"/>
              <a:t>API</a:t>
            </a:r>
            <a:r>
              <a:rPr lang="ko-KR" altLang="en-US" sz="1600" dirty="0" smtClean="0"/>
              <a:t>를 통해 음식점 위치 파악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음식점 </a:t>
            </a:r>
            <a:r>
              <a:rPr lang="ko-KR" altLang="en-US" sz="1600" dirty="0" err="1" smtClean="0"/>
              <a:t>메뉴판</a:t>
            </a:r>
            <a:r>
              <a:rPr lang="ko-KR" altLang="en-US" sz="1600" dirty="0" smtClean="0"/>
              <a:t> 확인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확대 가능</a:t>
            </a:r>
            <a:r>
              <a:rPr lang="en-US" altLang="ko-KR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뭐 먹을지 장시간 고민하는 사람들을 위한 랜덤메뉴 설정 기능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타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어플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배달의 민족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등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에는 </a:t>
            </a:r>
            <a:r>
              <a:rPr lang="ko-KR" altLang="en-US" sz="1600" dirty="0" err="1" smtClean="0"/>
              <a:t>안양대</a:t>
            </a:r>
            <a:r>
              <a:rPr lang="ko-KR" altLang="en-US" sz="1600" dirty="0" smtClean="0"/>
              <a:t> 학생들이 자주 애용하는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개인식당</a:t>
            </a:r>
            <a:r>
              <a:rPr lang="en-US" altLang="ko-KR" sz="1600" dirty="0" smtClean="0"/>
              <a:t>(ex. </a:t>
            </a:r>
            <a:r>
              <a:rPr lang="ko-KR" altLang="en-US" sz="1600" dirty="0" err="1" smtClean="0"/>
              <a:t>초현한식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이 존재하지 않지만 배달의</a:t>
            </a:r>
            <a:r>
              <a:rPr lang="en-US" altLang="ko-KR" sz="1600" dirty="0" smtClean="0"/>
              <a:t>AYU</a:t>
            </a:r>
            <a:r>
              <a:rPr lang="ko-KR" altLang="en-US" sz="1600" dirty="0" smtClean="0"/>
              <a:t>에서는 존재한다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883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07777" y="4922004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사용 </a:t>
            </a:r>
            <a:r>
              <a:rPr lang="ko-KR" altLang="en-US" sz="2800" dirty="0" err="1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메뉴얼</a:t>
            </a:r>
            <a:endParaRPr lang="ko-KR" altLang="en-US" sz="2800" dirty="0">
              <a:latin typeface="푸르지오 중간" panose="02020603020101020101" pitchFamily="18" charset="-127"/>
              <a:ea typeface="푸르지오 중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9752" y="116632"/>
            <a:ext cx="4536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배달의 </a:t>
            </a:r>
            <a:r>
              <a:rPr lang="en-US" altLang="ko-KR" sz="28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AYU</a:t>
            </a:r>
          </a:p>
          <a:p>
            <a:pPr algn="ctr"/>
            <a:r>
              <a:rPr lang="ko-KR" altLang="en-US" sz="2800" dirty="0" err="1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안드로이드</a:t>
            </a:r>
            <a:r>
              <a:rPr lang="ko-KR" altLang="en-US" sz="28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 팀 프로젝트</a:t>
            </a:r>
            <a:endParaRPr lang="ko-KR" altLang="en-US" sz="28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68760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_x205850200" descr="EMB00000a5c55c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54165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878269"/>
              </p:ext>
            </p:extLst>
          </p:nvPr>
        </p:nvGraphicFramePr>
        <p:xfrm>
          <a:off x="3491880" y="908723"/>
          <a:ext cx="4876300" cy="5687433"/>
        </p:xfrm>
        <a:graphic>
          <a:graphicData uri="http://schemas.openxmlformats.org/drawingml/2006/table">
            <a:tbl>
              <a:tblPr/>
              <a:tblGrid>
                <a:gridCol w="1491653"/>
                <a:gridCol w="3384647"/>
              </a:tblGrid>
              <a:tr h="598775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 smtClean="0">
                          <a:solidFill>
                            <a:schemeClr val="bg1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윤 경 준</a:t>
                      </a:r>
                      <a:endParaRPr lang="en-US" altLang="ko-KR" sz="2400" kern="0" spc="0" dirty="0" smtClean="0">
                        <a:solidFill>
                          <a:schemeClr val="bg1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9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학  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안양대학교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9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학  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디지털미디어학과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9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학  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4.07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873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자 격 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정보처리기사</a:t>
                      </a:r>
                      <a:endParaRPr lang="en-US" altLang="ko-KR" sz="1600" kern="0" spc="0" dirty="0" smtClean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리눅스마스터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급</a:t>
                      </a:r>
                      <a:endParaRPr lang="en-US" altLang="ko-KR" sz="1600" kern="0" spc="0" dirty="0" smtClean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컴퓨터활용능력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1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급</a:t>
                      </a:r>
                      <a:endParaRPr lang="en-US" altLang="ko-KR" sz="1600" kern="0" spc="0" dirty="0" smtClean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</a:t>
                      </a:r>
                      <a:r>
                        <a:rPr lang="ko-KR" alt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운전면허</a:t>
                      </a:r>
                      <a:r>
                        <a:rPr lang="en-US" altLang="ko-KR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(1</a:t>
                      </a:r>
                      <a:r>
                        <a:rPr lang="ko-KR" altLang="en-US" sz="16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종보통</a:t>
                      </a:r>
                      <a:r>
                        <a:rPr lang="en-US" altLang="ko-KR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)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9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나  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25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9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H.P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010-2218-7552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9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E-Mail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rudwns0615@naver.com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9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취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  미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축구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족구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,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헬스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9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좌 우 명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다음_Regular" panose="02000603060000000000" pitchFamily="2" charset="-127"/>
                          <a:ea typeface="다음_Regular" panose="02000603060000000000" pitchFamily="2" charset="-127"/>
                        </a:rPr>
                        <a:t>잠은 죽어서 자자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다음_Regular" panose="02000603060000000000" pitchFamily="2" charset="-127"/>
                        <a:ea typeface="다음_Regular" panose="0200060306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51125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1. </a:t>
            </a:r>
            <a:r>
              <a:rPr lang="ko-KR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본인소개</a:t>
            </a:r>
            <a:endParaRPr lang="en-US" altLang="ko-KR" sz="2800" dirty="0" smtClean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7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16632"/>
            <a:ext cx="1839389" cy="18393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1687"/>
            <a:ext cx="2257799" cy="42218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81" y="1680571"/>
            <a:ext cx="1787226" cy="3019437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4114401" y="1079369"/>
            <a:ext cx="2257799" cy="4221839"/>
            <a:chOff x="2771800" y="142706"/>
            <a:chExt cx="1728192" cy="330139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142706"/>
              <a:ext cx="1728192" cy="330139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0214" y="636960"/>
              <a:ext cx="1368000" cy="2432000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1104002" y="4055418"/>
            <a:ext cx="1128900" cy="276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8" idx="3"/>
            <a:endCxn id="14" idx="1"/>
          </p:cNvCxnSpPr>
          <p:nvPr/>
        </p:nvCxnSpPr>
        <p:spPr>
          <a:xfrm flipV="1">
            <a:off x="2232901" y="3190288"/>
            <a:ext cx="1881499" cy="100325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93410" y="5373216"/>
            <a:ext cx="399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ViewFlipper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사용해 구현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누르면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 이미지가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초에 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바뀌며</a:t>
            </a:r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stop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누르면 멈추게 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520" y="36459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랜덤메뉴 설정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183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83" y="1220707"/>
            <a:ext cx="2431300" cy="422183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62" y="1220707"/>
            <a:ext cx="2431300" cy="422183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108" y="1220707"/>
            <a:ext cx="2431300" cy="42218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36459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화면전환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0" y="1832854"/>
            <a:ext cx="1919138" cy="32000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3" y="1832854"/>
            <a:ext cx="1912271" cy="32000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79" y="1832854"/>
            <a:ext cx="1930205" cy="320004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99592" y="2138888"/>
            <a:ext cx="57152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1471116" y="2336909"/>
            <a:ext cx="2360002" cy="1177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02394" y="2138888"/>
            <a:ext cx="57152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782714" y="2138898"/>
            <a:ext cx="57152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5576" y="544522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TabLayout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ViewPager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사용해 구현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화면 터치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옆으로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밀기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또는 상단 탭 메뉴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 전환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아래로 구부러진 화살표 16"/>
          <p:cNvSpPr/>
          <p:nvPr/>
        </p:nvSpPr>
        <p:spPr>
          <a:xfrm>
            <a:off x="2553506" y="1297440"/>
            <a:ext cx="1298414" cy="391398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75230" y="908720"/>
            <a:ext cx="129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전환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아래로 구부러진 화살표 23"/>
          <p:cNvSpPr/>
          <p:nvPr/>
        </p:nvSpPr>
        <p:spPr>
          <a:xfrm>
            <a:off x="5386234" y="1297440"/>
            <a:ext cx="1298414" cy="391398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7958" y="908720"/>
            <a:ext cx="129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전환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4459494" y="2336909"/>
            <a:ext cx="2246878" cy="1177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5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36459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007361"/>
            <a:ext cx="1800200" cy="3861799"/>
            <a:chOff x="3743908" y="1007361"/>
            <a:chExt cx="1800200" cy="386179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3908" y="1007361"/>
              <a:ext cx="1800200" cy="38617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0032" y="1584346"/>
              <a:ext cx="1440000" cy="2560000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2339752" y="1007361"/>
            <a:ext cx="1800200" cy="3861799"/>
            <a:chOff x="2663788" y="764704"/>
            <a:chExt cx="1800200" cy="38617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788" y="764704"/>
              <a:ext cx="1800200" cy="3861799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9912" y="1320907"/>
              <a:ext cx="1440000" cy="2560000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1639732" y="1832268"/>
            <a:ext cx="267972" cy="327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07904" y="1832267"/>
            <a:ext cx="267972" cy="327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4" idx="3"/>
            <a:endCxn id="15" idx="1"/>
          </p:cNvCxnSpPr>
          <p:nvPr/>
        </p:nvCxnSpPr>
        <p:spPr>
          <a:xfrm flipV="1">
            <a:off x="1907704" y="1995878"/>
            <a:ext cx="18002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6588224" y="1007360"/>
            <a:ext cx="1800200" cy="3861799"/>
            <a:chOff x="6819350" y="2726241"/>
            <a:chExt cx="1800200" cy="3861799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350" y="2726241"/>
              <a:ext cx="1800200" cy="386179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/>
            <a:srcRect b="32247"/>
            <a:stretch/>
          </p:blipFill>
          <p:spPr>
            <a:xfrm>
              <a:off x="6999450" y="3284984"/>
              <a:ext cx="1440000" cy="2592288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6076" y="1384592"/>
            <a:ext cx="1704975" cy="89535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336076" y="1832267"/>
            <a:ext cx="1704975" cy="366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>
            <a:stCxn id="31" idx="3"/>
            <a:endCxn id="35" idx="1"/>
          </p:cNvCxnSpPr>
          <p:nvPr/>
        </p:nvCxnSpPr>
        <p:spPr>
          <a:xfrm>
            <a:off x="6041051" y="2015473"/>
            <a:ext cx="727273" cy="41052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768324" y="2287095"/>
            <a:ext cx="1440000" cy="277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11560" y="5180999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상단의 별표버튼을 누르면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해당매장이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추가되고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추가된 이미지는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빨간색 별로 나타난다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08004" y="5180999"/>
            <a:ext cx="457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최상단의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사이드메뉴를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후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버튼을 누르면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추가한 매장 목록들을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가능하고 해당매장으로 바로 이동할 수 있다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3975876" y="1384593"/>
            <a:ext cx="360200" cy="3162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975876" y="1832267"/>
            <a:ext cx="360200" cy="3664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35" idx="3"/>
            <a:endCxn id="10" idx="2"/>
          </p:cNvCxnSpPr>
          <p:nvPr/>
        </p:nvCxnSpPr>
        <p:spPr>
          <a:xfrm flipH="1">
            <a:off x="1151620" y="2426000"/>
            <a:ext cx="7056704" cy="2443160"/>
          </a:xfrm>
          <a:prstGeom prst="bentConnector4">
            <a:avLst>
              <a:gd name="adj1" fmla="val -3239"/>
              <a:gd name="adj2" fmla="val 10935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1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24" y="1584346"/>
            <a:ext cx="1440000" cy="256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36459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520" y="1007361"/>
            <a:ext cx="1800200" cy="3861799"/>
            <a:chOff x="3743908" y="1007361"/>
            <a:chExt cx="1800200" cy="386179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3908" y="1007361"/>
              <a:ext cx="1800200" cy="386179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0032" y="1584346"/>
              <a:ext cx="1440000" cy="2560000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447644" y="3717032"/>
            <a:ext cx="1440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007360"/>
            <a:ext cx="1800200" cy="386179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644" y="1446470"/>
            <a:ext cx="1704975" cy="89535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79644" y="1463018"/>
            <a:ext cx="1704975" cy="366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>
            <a:stCxn id="31" idx="3"/>
            <a:endCxn id="35" idx="1"/>
          </p:cNvCxnSpPr>
          <p:nvPr/>
        </p:nvCxnSpPr>
        <p:spPr>
          <a:xfrm>
            <a:off x="5884619" y="1646224"/>
            <a:ext cx="883705" cy="49174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768324" y="2071071"/>
            <a:ext cx="1440000" cy="133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55576" y="5374957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주문하기 버튼을 클릭하면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매장의 번호가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자동입력된다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71492" y="5325015"/>
            <a:ext cx="457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오른쪽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최상단의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사이드메뉴를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후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주문내역 버튼을 누르면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그동안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주문한 매장 목록들을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가능하고 해당매장으로 바로 이동할 수 있다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33" y="1007361"/>
            <a:ext cx="1800200" cy="38617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8629" y="1566103"/>
            <a:ext cx="1440000" cy="2560000"/>
          </a:xfrm>
          <a:prstGeom prst="rect">
            <a:avLst/>
          </a:prstGeom>
        </p:spPr>
      </p:pic>
      <p:cxnSp>
        <p:nvCxnSpPr>
          <p:cNvPr id="22" name="꺾인 연결선 21"/>
          <p:cNvCxnSpPr>
            <a:stCxn id="14" idx="3"/>
            <a:endCxn id="30" idx="1"/>
          </p:cNvCxnSpPr>
          <p:nvPr/>
        </p:nvCxnSpPr>
        <p:spPr>
          <a:xfrm flipV="1">
            <a:off x="1887644" y="2938261"/>
            <a:ext cx="367089" cy="886783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707560" y="1697013"/>
            <a:ext cx="180084" cy="197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3" name="꺾인 연결선 42"/>
          <p:cNvCxnSpPr>
            <a:stCxn id="42" idx="3"/>
            <a:endCxn id="25" idx="0"/>
          </p:cNvCxnSpPr>
          <p:nvPr/>
        </p:nvCxnSpPr>
        <p:spPr>
          <a:xfrm flipV="1">
            <a:off x="1887644" y="1446470"/>
            <a:ext cx="3144488" cy="349109"/>
          </a:xfrm>
          <a:prstGeom prst="bentConnector4">
            <a:avLst>
              <a:gd name="adj1" fmla="val 36445"/>
              <a:gd name="adj2" fmla="val 16548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5" idx="3"/>
            <a:endCxn id="10" idx="2"/>
          </p:cNvCxnSpPr>
          <p:nvPr/>
        </p:nvCxnSpPr>
        <p:spPr>
          <a:xfrm flipH="1">
            <a:off x="1151620" y="2137968"/>
            <a:ext cx="7056704" cy="2731192"/>
          </a:xfrm>
          <a:prstGeom prst="bentConnector4">
            <a:avLst>
              <a:gd name="adj1" fmla="val -3239"/>
              <a:gd name="adj2" fmla="val 10837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79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36459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매장 위치 확인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79369"/>
            <a:ext cx="1800200" cy="38617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7664" y="4942909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지도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 API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위치보기 버튼 클릭 시에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매장의 위치를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지도로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출력한다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0" y="1628799"/>
            <a:ext cx="1441375" cy="259228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97480" y="3645024"/>
            <a:ext cx="1441375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2411760" y="3609020"/>
            <a:ext cx="1152128" cy="25202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0" y="1280035"/>
            <a:ext cx="3755089" cy="336819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5183995" y="2424242"/>
            <a:ext cx="931491" cy="9084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148064" y="3356992"/>
            <a:ext cx="132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매장 위치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16632"/>
            <a:ext cx="1839389" cy="18393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36459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메뉴판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확대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11559" y="1079368"/>
            <a:ext cx="4489214" cy="5013927"/>
            <a:chOff x="611559" y="1079369"/>
            <a:chExt cx="4489214" cy="42001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948" y="1676945"/>
              <a:ext cx="1690171" cy="278432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59" y="1079369"/>
              <a:ext cx="2112949" cy="420019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822948" y="2460124"/>
              <a:ext cx="1690171" cy="13314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2724508" y="3069108"/>
              <a:ext cx="270397" cy="2158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87824" y="1079369"/>
              <a:ext cx="2112949" cy="4200198"/>
              <a:chOff x="3654205" y="1079369"/>
              <a:chExt cx="2112949" cy="4200198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4205" y="1079369"/>
                <a:ext cx="2112949" cy="4200198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9555" y="1689831"/>
                <a:ext cx="1690171" cy="2784326"/>
              </a:xfrm>
              <a:prstGeom prst="rect">
                <a:avLst/>
              </a:prstGeom>
            </p:spPr>
          </p:pic>
          <p:sp>
            <p:nvSpPr>
              <p:cNvPr id="10" name="직사각형 9"/>
              <p:cNvSpPr/>
              <p:nvPr/>
            </p:nvSpPr>
            <p:spPr>
              <a:xfrm>
                <a:off x="3869555" y="2460124"/>
                <a:ext cx="1690171" cy="13314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5103984" y="2715927"/>
            <a:ext cx="4968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PhotoViewAttacher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외부라이브러리를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확대 기능 구현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육안으로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메뉴판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구분이 어려울 시에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메뉴판을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확대하여 메뉴확인 가능하다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021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16632"/>
            <a:ext cx="1839389" cy="18393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364594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</a:t>
            </a:r>
            <a:r>
              <a: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</a:t>
            </a:r>
            <a:endParaRPr lang="en-US" altLang="ko-KR" sz="28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11560" y="764704"/>
            <a:ext cx="1800200" cy="3861799"/>
            <a:chOff x="3848699" y="1007361"/>
            <a:chExt cx="1800200" cy="386179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699" y="1007361"/>
              <a:ext cx="1800200" cy="3861799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7891" y="1569368"/>
              <a:ext cx="1440000" cy="2560000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2944797" y="764704"/>
            <a:ext cx="1800200" cy="3861799"/>
            <a:chOff x="3743908" y="1007361"/>
            <a:chExt cx="1800200" cy="386179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3908" y="1007361"/>
              <a:ext cx="1800200" cy="386179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0032" y="1584346"/>
              <a:ext cx="1440000" cy="2560000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810752" y="3675421"/>
            <a:ext cx="556004" cy="226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5" idx="3"/>
          </p:cNvCxnSpPr>
          <p:nvPr/>
        </p:nvCxnSpPr>
        <p:spPr>
          <a:xfrm>
            <a:off x="1366756" y="3788555"/>
            <a:ext cx="17573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124076" y="3675421"/>
            <a:ext cx="556004" cy="226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49054" y="2492896"/>
            <a:ext cx="418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매장별로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좋아요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싫어요를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지정해서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 다음 번에 주문할 때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매장이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어땠는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파악할 수 있다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780" y="4626503"/>
            <a:ext cx="2905125" cy="197167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55976" y="4941168"/>
            <a:ext cx="4835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버튼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 버튼을 누를 때의 코드이다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버튼을 누르면 데이터가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씩 증가되고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해당 매장이름과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일치하는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LIKE, HATE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칼럼을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씩 증가시켜준다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28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pPr marL="182563" indent="-182563" algn="ctr" latinLnBrk="0"/>
            <a:endParaRPr lang="ko-KR" altLang="en-US" sz="900" b="1" dirty="0" smtClean="0">
              <a:solidFill>
                <a:srgbClr val="FF0000"/>
              </a:solidFill>
              <a:latin typeface="+mj-lt"/>
              <a:ea typeface="나눔고딕 ExtraBold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15616" y="1271372"/>
            <a:ext cx="2664296" cy="504056"/>
            <a:chOff x="1619672" y="2060848"/>
            <a:chExt cx="2160240" cy="216024"/>
          </a:xfrm>
        </p:grpSpPr>
        <p:sp>
          <p:nvSpPr>
            <p:cNvPr id="18" name="TextBox 25"/>
            <p:cNvSpPr txBox="1">
              <a:spLocks noChangeArrowheads="1"/>
            </p:cNvSpPr>
            <p:nvPr/>
          </p:nvSpPr>
          <p:spPr bwMode="auto">
            <a:xfrm>
              <a:off x="1619672" y="2060848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  <p:sp>
          <p:nvSpPr>
            <p:cNvPr id="19" name="TextBox 25"/>
            <p:cNvSpPr txBox="1">
              <a:spLocks noChangeArrowheads="1"/>
            </p:cNvSpPr>
            <p:nvPr/>
          </p:nvSpPr>
          <p:spPr bwMode="auto">
            <a:xfrm>
              <a:off x="1691680" y="2132856"/>
              <a:ext cx="2088232" cy="144016"/>
            </a:xfrm>
            <a:prstGeom prst="rect">
              <a:avLst/>
            </a:prstGeom>
            <a:solidFill>
              <a:srgbClr val="7FAEEF">
                <a:alpha val="4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b">
              <a:noAutofit/>
            </a:bodyPr>
            <a:lstStyle/>
            <a:p>
              <a:pPr algn="ctr"/>
              <a:endPara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  <a:cs typeface="Verdana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3608" y="1169457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다음_SemiBold" pitchFamily="2" charset="-127"/>
                <a:ea typeface="다음_SemiBold" pitchFamily="2" charset="-127"/>
              </a:rPr>
              <a:t>감사합니다</a:t>
            </a:r>
            <a:r>
              <a:rPr lang="en-US" altLang="ko-KR" sz="4000" dirty="0" smtClean="0">
                <a:solidFill>
                  <a:schemeClr val="bg1"/>
                </a:solidFill>
                <a:latin typeface="다음_SemiBold" pitchFamily="2" charset="-127"/>
                <a:ea typeface="다음_SemiBold" pitchFamily="2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0" y="0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100392" y="5805264"/>
            <a:ext cx="1043608" cy="10527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6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51125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2. </a:t>
            </a:r>
            <a:r>
              <a:rPr lang="ko-KR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연혁</a:t>
            </a:r>
            <a:endParaRPr lang="en-US" altLang="ko-KR" sz="2800" dirty="0" smtClean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07504" y="1589236"/>
            <a:ext cx="10088241" cy="4432052"/>
            <a:chOff x="107504" y="1373212"/>
            <a:chExt cx="10088241" cy="4111577"/>
          </a:xfrm>
        </p:grpSpPr>
        <p:grpSp>
          <p:nvGrpSpPr>
            <p:cNvPr id="17" name="Group 2"/>
            <p:cNvGrpSpPr>
              <a:grpSpLocks/>
            </p:cNvGrpSpPr>
            <p:nvPr/>
          </p:nvGrpSpPr>
          <p:grpSpPr bwMode="auto">
            <a:xfrm>
              <a:off x="6084168" y="1373212"/>
              <a:ext cx="4111577" cy="4111577"/>
              <a:chOff x="2706" y="762"/>
              <a:chExt cx="1232" cy="1232"/>
            </a:xfrm>
            <a:solidFill>
              <a:schemeClr val="bg1"/>
            </a:solidFill>
            <a:scene3d>
              <a:camera prst="perspectiveLeft">
                <a:rot lat="0" lon="4500000" rev="0"/>
              </a:camera>
              <a:lightRig rig="soft" dir="t"/>
            </a:scene3d>
          </p:grpSpPr>
          <p:sp>
            <p:nvSpPr>
              <p:cNvPr id="43" name="Freeform 3"/>
              <p:cNvSpPr>
                <a:spLocks noEditPoints="1"/>
              </p:cNvSpPr>
              <p:nvPr/>
            </p:nvSpPr>
            <p:spPr bwMode="auto">
              <a:xfrm>
                <a:off x="3138" y="1194"/>
                <a:ext cx="368" cy="368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4" y="222"/>
                  </a:cxn>
                  <a:cxn ang="0">
                    <a:pos x="14" y="256"/>
                  </a:cxn>
                  <a:cxn ang="0">
                    <a:pos x="32" y="286"/>
                  </a:cxn>
                  <a:cxn ang="0">
                    <a:pos x="54" y="314"/>
                  </a:cxn>
                  <a:cxn ang="0">
                    <a:pos x="82" y="336"/>
                  </a:cxn>
                  <a:cxn ang="0">
                    <a:pos x="112" y="354"/>
                  </a:cxn>
                  <a:cxn ang="0">
                    <a:pos x="146" y="364"/>
                  </a:cxn>
                  <a:cxn ang="0">
                    <a:pos x="184" y="368"/>
                  </a:cxn>
                  <a:cxn ang="0">
                    <a:pos x="202" y="368"/>
                  </a:cxn>
                  <a:cxn ang="0">
                    <a:pos x="238" y="360"/>
                  </a:cxn>
                  <a:cxn ang="0">
                    <a:pos x="272" y="346"/>
                  </a:cxn>
                  <a:cxn ang="0">
                    <a:pos x="300" y="326"/>
                  </a:cxn>
                  <a:cxn ang="0">
                    <a:pos x="326" y="300"/>
                  </a:cxn>
                  <a:cxn ang="0">
                    <a:pos x="346" y="272"/>
                  </a:cxn>
                  <a:cxn ang="0">
                    <a:pos x="360" y="238"/>
                  </a:cxn>
                  <a:cxn ang="0">
                    <a:pos x="368" y="202"/>
                  </a:cxn>
                  <a:cxn ang="0">
                    <a:pos x="368" y="184"/>
                  </a:cxn>
                  <a:cxn ang="0">
                    <a:pos x="364" y="146"/>
                  </a:cxn>
                  <a:cxn ang="0">
                    <a:pos x="354" y="112"/>
                  </a:cxn>
                  <a:cxn ang="0">
                    <a:pos x="336" y="82"/>
                  </a:cxn>
                  <a:cxn ang="0">
                    <a:pos x="314" y="54"/>
                  </a:cxn>
                  <a:cxn ang="0">
                    <a:pos x="286" y="32"/>
                  </a:cxn>
                  <a:cxn ang="0">
                    <a:pos x="256" y="14"/>
                  </a:cxn>
                  <a:cxn ang="0">
                    <a:pos x="222" y="4"/>
                  </a:cxn>
                  <a:cxn ang="0">
                    <a:pos x="184" y="0"/>
                  </a:cxn>
                  <a:cxn ang="0">
                    <a:pos x="166" y="0"/>
                  </a:cxn>
                  <a:cxn ang="0">
                    <a:pos x="130" y="8"/>
                  </a:cxn>
                  <a:cxn ang="0">
                    <a:pos x="96" y="22"/>
                  </a:cxn>
                  <a:cxn ang="0">
                    <a:pos x="68" y="42"/>
                  </a:cxn>
                  <a:cxn ang="0">
                    <a:pos x="42" y="68"/>
                  </a:cxn>
                  <a:cxn ang="0">
                    <a:pos x="22" y="96"/>
                  </a:cxn>
                  <a:cxn ang="0">
                    <a:pos x="8" y="130"/>
                  </a:cxn>
                  <a:cxn ang="0">
                    <a:pos x="0" y="166"/>
                  </a:cxn>
                  <a:cxn ang="0">
                    <a:pos x="0" y="184"/>
                  </a:cxn>
                  <a:cxn ang="0">
                    <a:pos x="80" y="184"/>
                  </a:cxn>
                  <a:cxn ang="0">
                    <a:pos x="88" y="144"/>
                  </a:cxn>
                  <a:cxn ang="0">
                    <a:pos x="110" y="110"/>
                  </a:cxn>
                  <a:cxn ang="0">
                    <a:pos x="144" y="88"/>
                  </a:cxn>
                  <a:cxn ang="0">
                    <a:pos x="184" y="80"/>
                  </a:cxn>
                  <a:cxn ang="0">
                    <a:pos x="204" y="82"/>
                  </a:cxn>
                  <a:cxn ang="0">
                    <a:pos x="242" y="98"/>
                  </a:cxn>
                  <a:cxn ang="0">
                    <a:pos x="270" y="126"/>
                  </a:cxn>
                  <a:cxn ang="0">
                    <a:pos x="286" y="164"/>
                  </a:cxn>
                  <a:cxn ang="0">
                    <a:pos x="288" y="184"/>
                  </a:cxn>
                  <a:cxn ang="0">
                    <a:pos x="280" y="224"/>
                  </a:cxn>
                  <a:cxn ang="0">
                    <a:pos x="258" y="258"/>
                  </a:cxn>
                  <a:cxn ang="0">
                    <a:pos x="224" y="280"/>
                  </a:cxn>
                  <a:cxn ang="0">
                    <a:pos x="184" y="288"/>
                  </a:cxn>
                  <a:cxn ang="0">
                    <a:pos x="164" y="286"/>
                  </a:cxn>
                  <a:cxn ang="0">
                    <a:pos x="126" y="270"/>
                  </a:cxn>
                  <a:cxn ang="0">
                    <a:pos x="98" y="242"/>
                  </a:cxn>
                  <a:cxn ang="0">
                    <a:pos x="82" y="204"/>
                  </a:cxn>
                  <a:cxn ang="0">
                    <a:pos x="80" y="184"/>
                  </a:cxn>
                </a:cxnLst>
                <a:rect l="0" t="0" r="r" b="b"/>
                <a:pathLst>
                  <a:path w="368" h="368">
                    <a:moveTo>
                      <a:pt x="0" y="184"/>
                    </a:moveTo>
                    <a:lnTo>
                      <a:pt x="0" y="184"/>
                    </a:lnTo>
                    <a:lnTo>
                      <a:pt x="0" y="202"/>
                    </a:lnTo>
                    <a:lnTo>
                      <a:pt x="4" y="222"/>
                    </a:lnTo>
                    <a:lnTo>
                      <a:pt x="8" y="238"/>
                    </a:lnTo>
                    <a:lnTo>
                      <a:pt x="14" y="256"/>
                    </a:lnTo>
                    <a:lnTo>
                      <a:pt x="22" y="272"/>
                    </a:lnTo>
                    <a:lnTo>
                      <a:pt x="32" y="286"/>
                    </a:lnTo>
                    <a:lnTo>
                      <a:pt x="42" y="300"/>
                    </a:lnTo>
                    <a:lnTo>
                      <a:pt x="54" y="314"/>
                    </a:lnTo>
                    <a:lnTo>
                      <a:pt x="68" y="326"/>
                    </a:lnTo>
                    <a:lnTo>
                      <a:pt x="82" y="336"/>
                    </a:lnTo>
                    <a:lnTo>
                      <a:pt x="96" y="346"/>
                    </a:lnTo>
                    <a:lnTo>
                      <a:pt x="112" y="354"/>
                    </a:lnTo>
                    <a:lnTo>
                      <a:pt x="130" y="360"/>
                    </a:lnTo>
                    <a:lnTo>
                      <a:pt x="146" y="364"/>
                    </a:lnTo>
                    <a:lnTo>
                      <a:pt x="166" y="368"/>
                    </a:lnTo>
                    <a:lnTo>
                      <a:pt x="184" y="368"/>
                    </a:lnTo>
                    <a:lnTo>
                      <a:pt x="184" y="368"/>
                    </a:lnTo>
                    <a:lnTo>
                      <a:pt x="202" y="368"/>
                    </a:lnTo>
                    <a:lnTo>
                      <a:pt x="222" y="364"/>
                    </a:lnTo>
                    <a:lnTo>
                      <a:pt x="238" y="360"/>
                    </a:lnTo>
                    <a:lnTo>
                      <a:pt x="256" y="354"/>
                    </a:lnTo>
                    <a:lnTo>
                      <a:pt x="272" y="346"/>
                    </a:lnTo>
                    <a:lnTo>
                      <a:pt x="286" y="336"/>
                    </a:lnTo>
                    <a:lnTo>
                      <a:pt x="300" y="326"/>
                    </a:lnTo>
                    <a:lnTo>
                      <a:pt x="314" y="314"/>
                    </a:lnTo>
                    <a:lnTo>
                      <a:pt x="326" y="300"/>
                    </a:lnTo>
                    <a:lnTo>
                      <a:pt x="336" y="286"/>
                    </a:lnTo>
                    <a:lnTo>
                      <a:pt x="346" y="272"/>
                    </a:lnTo>
                    <a:lnTo>
                      <a:pt x="354" y="256"/>
                    </a:lnTo>
                    <a:lnTo>
                      <a:pt x="360" y="238"/>
                    </a:lnTo>
                    <a:lnTo>
                      <a:pt x="364" y="222"/>
                    </a:lnTo>
                    <a:lnTo>
                      <a:pt x="368" y="202"/>
                    </a:lnTo>
                    <a:lnTo>
                      <a:pt x="368" y="184"/>
                    </a:lnTo>
                    <a:lnTo>
                      <a:pt x="368" y="184"/>
                    </a:lnTo>
                    <a:lnTo>
                      <a:pt x="368" y="166"/>
                    </a:lnTo>
                    <a:lnTo>
                      <a:pt x="364" y="146"/>
                    </a:lnTo>
                    <a:lnTo>
                      <a:pt x="360" y="130"/>
                    </a:lnTo>
                    <a:lnTo>
                      <a:pt x="354" y="112"/>
                    </a:lnTo>
                    <a:lnTo>
                      <a:pt x="346" y="96"/>
                    </a:lnTo>
                    <a:lnTo>
                      <a:pt x="336" y="82"/>
                    </a:lnTo>
                    <a:lnTo>
                      <a:pt x="326" y="68"/>
                    </a:lnTo>
                    <a:lnTo>
                      <a:pt x="314" y="54"/>
                    </a:lnTo>
                    <a:lnTo>
                      <a:pt x="300" y="42"/>
                    </a:lnTo>
                    <a:lnTo>
                      <a:pt x="286" y="32"/>
                    </a:lnTo>
                    <a:lnTo>
                      <a:pt x="272" y="22"/>
                    </a:lnTo>
                    <a:lnTo>
                      <a:pt x="256" y="14"/>
                    </a:lnTo>
                    <a:lnTo>
                      <a:pt x="238" y="8"/>
                    </a:lnTo>
                    <a:lnTo>
                      <a:pt x="222" y="4"/>
                    </a:lnTo>
                    <a:lnTo>
                      <a:pt x="202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66" y="0"/>
                    </a:lnTo>
                    <a:lnTo>
                      <a:pt x="146" y="4"/>
                    </a:lnTo>
                    <a:lnTo>
                      <a:pt x="130" y="8"/>
                    </a:lnTo>
                    <a:lnTo>
                      <a:pt x="112" y="14"/>
                    </a:lnTo>
                    <a:lnTo>
                      <a:pt x="96" y="22"/>
                    </a:lnTo>
                    <a:lnTo>
                      <a:pt x="82" y="32"/>
                    </a:lnTo>
                    <a:lnTo>
                      <a:pt x="68" y="42"/>
                    </a:lnTo>
                    <a:lnTo>
                      <a:pt x="54" y="54"/>
                    </a:lnTo>
                    <a:lnTo>
                      <a:pt x="42" y="68"/>
                    </a:lnTo>
                    <a:lnTo>
                      <a:pt x="32" y="82"/>
                    </a:lnTo>
                    <a:lnTo>
                      <a:pt x="22" y="96"/>
                    </a:lnTo>
                    <a:lnTo>
                      <a:pt x="14" y="112"/>
                    </a:lnTo>
                    <a:lnTo>
                      <a:pt x="8" y="130"/>
                    </a:lnTo>
                    <a:lnTo>
                      <a:pt x="4" y="146"/>
                    </a:lnTo>
                    <a:lnTo>
                      <a:pt x="0" y="166"/>
                    </a:lnTo>
                    <a:lnTo>
                      <a:pt x="0" y="184"/>
                    </a:lnTo>
                    <a:lnTo>
                      <a:pt x="0" y="184"/>
                    </a:lnTo>
                    <a:close/>
                    <a:moveTo>
                      <a:pt x="80" y="184"/>
                    </a:moveTo>
                    <a:lnTo>
                      <a:pt x="80" y="184"/>
                    </a:lnTo>
                    <a:lnTo>
                      <a:pt x="82" y="164"/>
                    </a:lnTo>
                    <a:lnTo>
                      <a:pt x="88" y="144"/>
                    </a:lnTo>
                    <a:lnTo>
                      <a:pt x="98" y="126"/>
                    </a:lnTo>
                    <a:lnTo>
                      <a:pt x="110" y="110"/>
                    </a:lnTo>
                    <a:lnTo>
                      <a:pt x="126" y="98"/>
                    </a:lnTo>
                    <a:lnTo>
                      <a:pt x="144" y="88"/>
                    </a:lnTo>
                    <a:lnTo>
                      <a:pt x="164" y="82"/>
                    </a:lnTo>
                    <a:lnTo>
                      <a:pt x="184" y="80"/>
                    </a:lnTo>
                    <a:lnTo>
                      <a:pt x="184" y="80"/>
                    </a:lnTo>
                    <a:lnTo>
                      <a:pt x="204" y="82"/>
                    </a:lnTo>
                    <a:lnTo>
                      <a:pt x="224" y="88"/>
                    </a:lnTo>
                    <a:lnTo>
                      <a:pt x="242" y="98"/>
                    </a:lnTo>
                    <a:lnTo>
                      <a:pt x="258" y="110"/>
                    </a:lnTo>
                    <a:lnTo>
                      <a:pt x="270" y="126"/>
                    </a:lnTo>
                    <a:lnTo>
                      <a:pt x="280" y="144"/>
                    </a:lnTo>
                    <a:lnTo>
                      <a:pt x="286" y="164"/>
                    </a:lnTo>
                    <a:lnTo>
                      <a:pt x="288" y="184"/>
                    </a:lnTo>
                    <a:lnTo>
                      <a:pt x="288" y="184"/>
                    </a:lnTo>
                    <a:lnTo>
                      <a:pt x="286" y="204"/>
                    </a:lnTo>
                    <a:lnTo>
                      <a:pt x="280" y="224"/>
                    </a:lnTo>
                    <a:lnTo>
                      <a:pt x="270" y="242"/>
                    </a:lnTo>
                    <a:lnTo>
                      <a:pt x="258" y="258"/>
                    </a:lnTo>
                    <a:lnTo>
                      <a:pt x="242" y="270"/>
                    </a:lnTo>
                    <a:lnTo>
                      <a:pt x="224" y="280"/>
                    </a:lnTo>
                    <a:lnTo>
                      <a:pt x="204" y="286"/>
                    </a:lnTo>
                    <a:lnTo>
                      <a:pt x="184" y="288"/>
                    </a:lnTo>
                    <a:lnTo>
                      <a:pt x="184" y="288"/>
                    </a:lnTo>
                    <a:lnTo>
                      <a:pt x="164" y="286"/>
                    </a:lnTo>
                    <a:lnTo>
                      <a:pt x="144" y="280"/>
                    </a:lnTo>
                    <a:lnTo>
                      <a:pt x="126" y="270"/>
                    </a:lnTo>
                    <a:lnTo>
                      <a:pt x="110" y="258"/>
                    </a:lnTo>
                    <a:lnTo>
                      <a:pt x="98" y="242"/>
                    </a:lnTo>
                    <a:lnTo>
                      <a:pt x="88" y="224"/>
                    </a:lnTo>
                    <a:lnTo>
                      <a:pt x="82" y="204"/>
                    </a:lnTo>
                    <a:lnTo>
                      <a:pt x="80" y="184"/>
                    </a:lnTo>
                    <a:lnTo>
                      <a:pt x="80" y="18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sp3d extrusionH="114300" prstMaterial="matte">
                <a:bevelT w="38100" h="38100"/>
              </a:sp3d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4"/>
              <p:cNvSpPr>
                <a:spLocks noEditPoints="1"/>
              </p:cNvSpPr>
              <p:nvPr/>
            </p:nvSpPr>
            <p:spPr bwMode="auto">
              <a:xfrm>
                <a:off x="2994" y="1050"/>
                <a:ext cx="656" cy="656"/>
              </a:xfrm>
              <a:custGeom>
                <a:avLst/>
                <a:gdLst/>
                <a:ahLst/>
                <a:cxnLst>
                  <a:cxn ang="0">
                    <a:pos x="2" y="362"/>
                  </a:cxn>
                  <a:cxn ang="0">
                    <a:pos x="26" y="456"/>
                  </a:cxn>
                  <a:cxn ang="0">
                    <a:pos x="74" y="536"/>
                  </a:cxn>
                  <a:cxn ang="0">
                    <a:pos x="144" y="600"/>
                  </a:cxn>
                  <a:cxn ang="0">
                    <a:pos x="230" y="642"/>
                  </a:cxn>
                  <a:cxn ang="0">
                    <a:pos x="328" y="656"/>
                  </a:cxn>
                  <a:cxn ang="0">
                    <a:pos x="394" y="650"/>
                  </a:cxn>
                  <a:cxn ang="0">
                    <a:pos x="484" y="616"/>
                  </a:cxn>
                  <a:cxn ang="0">
                    <a:pos x="560" y="560"/>
                  </a:cxn>
                  <a:cxn ang="0">
                    <a:pos x="616" y="484"/>
                  </a:cxn>
                  <a:cxn ang="0">
                    <a:pos x="650" y="394"/>
                  </a:cxn>
                  <a:cxn ang="0">
                    <a:pos x="656" y="328"/>
                  </a:cxn>
                  <a:cxn ang="0">
                    <a:pos x="642" y="230"/>
                  </a:cxn>
                  <a:cxn ang="0">
                    <a:pos x="600" y="144"/>
                  </a:cxn>
                  <a:cxn ang="0">
                    <a:pos x="536" y="74"/>
                  </a:cxn>
                  <a:cxn ang="0">
                    <a:pos x="456" y="26"/>
                  </a:cxn>
                  <a:cxn ang="0">
                    <a:pos x="362" y="2"/>
                  </a:cxn>
                  <a:cxn ang="0">
                    <a:pos x="294" y="2"/>
                  </a:cxn>
                  <a:cxn ang="0">
                    <a:pos x="200" y="26"/>
                  </a:cxn>
                  <a:cxn ang="0">
                    <a:pos x="120" y="74"/>
                  </a:cxn>
                  <a:cxn ang="0">
                    <a:pos x="56" y="144"/>
                  </a:cxn>
                  <a:cxn ang="0">
                    <a:pos x="14" y="230"/>
                  </a:cxn>
                  <a:cxn ang="0">
                    <a:pos x="0" y="328"/>
                  </a:cxn>
                  <a:cxn ang="0">
                    <a:pos x="80" y="328"/>
                  </a:cxn>
                  <a:cxn ang="0">
                    <a:pos x="92" y="254"/>
                  </a:cxn>
                  <a:cxn ang="0">
                    <a:pos x="122" y="190"/>
                  </a:cxn>
                  <a:cxn ang="0">
                    <a:pos x="170" y="136"/>
                  </a:cxn>
                  <a:cxn ang="0">
                    <a:pos x="232" y="100"/>
                  </a:cxn>
                  <a:cxn ang="0">
                    <a:pos x="302" y="82"/>
                  </a:cxn>
                  <a:cxn ang="0">
                    <a:pos x="354" y="82"/>
                  </a:cxn>
                  <a:cxn ang="0">
                    <a:pos x="424" y="100"/>
                  </a:cxn>
                  <a:cxn ang="0">
                    <a:pos x="486" y="136"/>
                  </a:cxn>
                  <a:cxn ang="0">
                    <a:pos x="534" y="190"/>
                  </a:cxn>
                  <a:cxn ang="0">
                    <a:pos x="564" y="254"/>
                  </a:cxn>
                  <a:cxn ang="0">
                    <a:pos x="576" y="328"/>
                  </a:cxn>
                  <a:cxn ang="0">
                    <a:pos x="570" y="378"/>
                  </a:cxn>
                  <a:cxn ang="0">
                    <a:pos x="546" y="446"/>
                  </a:cxn>
                  <a:cxn ang="0">
                    <a:pos x="504" y="504"/>
                  </a:cxn>
                  <a:cxn ang="0">
                    <a:pos x="446" y="546"/>
                  </a:cxn>
                  <a:cxn ang="0">
                    <a:pos x="378" y="570"/>
                  </a:cxn>
                  <a:cxn ang="0">
                    <a:pos x="328" y="576"/>
                  </a:cxn>
                  <a:cxn ang="0">
                    <a:pos x="254" y="564"/>
                  </a:cxn>
                  <a:cxn ang="0">
                    <a:pos x="190" y="534"/>
                  </a:cxn>
                  <a:cxn ang="0">
                    <a:pos x="136" y="486"/>
                  </a:cxn>
                  <a:cxn ang="0">
                    <a:pos x="100" y="424"/>
                  </a:cxn>
                  <a:cxn ang="0">
                    <a:pos x="82" y="354"/>
                  </a:cxn>
                </a:cxnLst>
                <a:rect l="0" t="0" r="r" b="b"/>
                <a:pathLst>
                  <a:path w="656" h="656">
                    <a:moveTo>
                      <a:pt x="0" y="328"/>
                    </a:moveTo>
                    <a:lnTo>
                      <a:pt x="0" y="328"/>
                    </a:lnTo>
                    <a:lnTo>
                      <a:pt x="2" y="362"/>
                    </a:lnTo>
                    <a:lnTo>
                      <a:pt x="6" y="394"/>
                    </a:lnTo>
                    <a:lnTo>
                      <a:pt x="14" y="426"/>
                    </a:lnTo>
                    <a:lnTo>
                      <a:pt x="26" y="456"/>
                    </a:lnTo>
                    <a:lnTo>
                      <a:pt x="40" y="484"/>
                    </a:lnTo>
                    <a:lnTo>
                      <a:pt x="56" y="512"/>
                    </a:lnTo>
                    <a:lnTo>
                      <a:pt x="74" y="536"/>
                    </a:lnTo>
                    <a:lnTo>
                      <a:pt x="96" y="560"/>
                    </a:lnTo>
                    <a:lnTo>
                      <a:pt x="120" y="582"/>
                    </a:lnTo>
                    <a:lnTo>
                      <a:pt x="144" y="600"/>
                    </a:lnTo>
                    <a:lnTo>
                      <a:pt x="172" y="616"/>
                    </a:lnTo>
                    <a:lnTo>
                      <a:pt x="200" y="630"/>
                    </a:lnTo>
                    <a:lnTo>
                      <a:pt x="230" y="642"/>
                    </a:lnTo>
                    <a:lnTo>
                      <a:pt x="262" y="650"/>
                    </a:lnTo>
                    <a:lnTo>
                      <a:pt x="294" y="654"/>
                    </a:lnTo>
                    <a:lnTo>
                      <a:pt x="328" y="656"/>
                    </a:lnTo>
                    <a:lnTo>
                      <a:pt x="328" y="656"/>
                    </a:lnTo>
                    <a:lnTo>
                      <a:pt x="362" y="654"/>
                    </a:lnTo>
                    <a:lnTo>
                      <a:pt x="394" y="650"/>
                    </a:lnTo>
                    <a:lnTo>
                      <a:pt x="426" y="642"/>
                    </a:lnTo>
                    <a:lnTo>
                      <a:pt x="456" y="630"/>
                    </a:lnTo>
                    <a:lnTo>
                      <a:pt x="484" y="616"/>
                    </a:lnTo>
                    <a:lnTo>
                      <a:pt x="512" y="600"/>
                    </a:lnTo>
                    <a:lnTo>
                      <a:pt x="536" y="582"/>
                    </a:lnTo>
                    <a:lnTo>
                      <a:pt x="560" y="560"/>
                    </a:lnTo>
                    <a:lnTo>
                      <a:pt x="582" y="536"/>
                    </a:lnTo>
                    <a:lnTo>
                      <a:pt x="600" y="512"/>
                    </a:lnTo>
                    <a:lnTo>
                      <a:pt x="616" y="484"/>
                    </a:lnTo>
                    <a:lnTo>
                      <a:pt x="630" y="456"/>
                    </a:lnTo>
                    <a:lnTo>
                      <a:pt x="642" y="426"/>
                    </a:lnTo>
                    <a:lnTo>
                      <a:pt x="650" y="394"/>
                    </a:lnTo>
                    <a:lnTo>
                      <a:pt x="654" y="362"/>
                    </a:lnTo>
                    <a:lnTo>
                      <a:pt x="656" y="328"/>
                    </a:lnTo>
                    <a:lnTo>
                      <a:pt x="656" y="328"/>
                    </a:lnTo>
                    <a:lnTo>
                      <a:pt x="654" y="294"/>
                    </a:lnTo>
                    <a:lnTo>
                      <a:pt x="650" y="262"/>
                    </a:lnTo>
                    <a:lnTo>
                      <a:pt x="642" y="230"/>
                    </a:lnTo>
                    <a:lnTo>
                      <a:pt x="630" y="200"/>
                    </a:lnTo>
                    <a:lnTo>
                      <a:pt x="616" y="172"/>
                    </a:lnTo>
                    <a:lnTo>
                      <a:pt x="600" y="144"/>
                    </a:lnTo>
                    <a:lnTo>
                      <a:pt x="582" y="120"/>
                    </a:lnTo>
                    <a:lnTo>
                      <a:pt x="560" y="96"/>
                    </a:lnTo>
                    <a:lnTo>
                      <a:pt x="536" y="74"/>
                    </a:lnTo>
                    <a:lnTo>
                      <a:pt x="512" y="56"/>
                    </a:lnTo>
                    <a:lnTo>
                      <a:pt x="484" y="40"/>
                    </a:lnTo>
                    <a:lnTo>
                      <a:pt x="456" y="26"/>
                    </a:lnTo>
                    <a:lnTo>
                      <a:pt x="426" y="14"/>
                    </a:lnTo>
                    <a:lnTo>
                      <a:pt x="394" y="6"/>
                    </a:lnTo>
                    <a:lnTo>
                      <a:pt x="362" y="2"/>
                    </a:lnTo>
                    <a:lnTo>
                      <a:pt x="328" y="0"/>
                    </a:lnTo>
                    <a:lnTo>
                      <a:pt x="328" y="0"/>
                    </a:lnTo>
                    <a:lnTo>
                      <a:pt x="294" y="2"/>
                    </a:lnTo>
                    <a:lnTo>
                      <a:pt x="262" y="6"/>
                    </a:lnTo>
                    <a:lnTo>
                      <a:pt x="230" y="14"/>
                    </a:lnTo>
                    <a:lnTo>
                      <a:pt x="200" y="26"/>
                    </a:lnTo>
                    <a:lnTo>
                      <a:pt x="172" y="40"/>
                    </a:lnTo>
                    <a:lnTo>
                      <a:pt x="144" y="56"/>
                    </a:lnTo>
                    <a:lnTo>
                      <a:pt x="120" y="74"/>
                    </a:lnTo>
                    <a:lnTo>
                      <a:pt x="96" y="96"/>
                    </a:lnTo>
                    <a:lnTo>
                      <a:pt x="74" y="120"/>
                    </a:lnTo>
                    <a:lnTo>
                      <a:pt x="56" y="144"/>
                    </a:lnTo>
                    <a:lnTo>
                      <a:pt x="40" y="172"/>
                    </a:lnTo>
                    <a:lnTo>
                      <a:pt x="26" y="200"/>
                    </a:lnTo>
                    <a:lnTo>
                      <a:pt x="14" y="230"/>
                    </a:lnTo>
                    <a:lnTo>
                      <a:pt x="6" y="262"/>
                    </a:lnTo>
                    <a:lnTo>
                      <a:pt x="2" y="294"/>
                    </a:lnTo>
                    <a:lnTo>
                      <a:pt x="0" y="328"/>
                    </a:lnTo>
                    <a:lnTo>
                      <a:pt x="0" y="328"/>
                    </a:lnTo>
                    <a:close/>
                    <a:moveTo>
                      <a:pt x="80" y="328"/>
                    </a:moveTo>
                    <a:lnTo>
                      <a:pt x="80" y="328"/>
                    </a:lnTo>
                    <a:lnTo>
                      <a:pt x="82" y="302"/>
                    </a:lnTo>
                    <a:lnTo>
                      <a:pt x="86" y="278"/>
                    </a:lnTo>
                    <a:lnTo>
                      <a:pt x="92" y="254"/>
                    </a:lnTo>
                    <a:lnTo>
                      <a:pt x="100" y="232"/>
                    </a:lnTo>
                    <a:lnTo>
                      <a:pt x="110" y="210"/>
                    </a:lnTo>
                    <a:lnTo>
                      <a:pt x="122" y="190"/>
                    </a:lnTo>
                    <a:lnTo>
                      <a:pt x="136" y="170"/>
                    </a:lnTo>
                    <a:lnTo>
                      <a:pt x="152" y="152"/>
                    </a:lnTo>
                    <a:lnTo>
                      <a:pt x="170" y="136"/>
                    </a:lnTo>
                    <a:lnTo>
                      <a:pt x="190" y="122"/>
                    </a:lnTo>
                    <a:lnTo>
                      <a:pt x="210" y="110"/>
                    </a:lnTo>
                    <a:lnTo>
                      <a:pt x="232" y="100"/>
                    </a:lnTo>
                    <a:lnTo>
                      <a:pt x="254" y="92"/>
                    </a:lnTo>
                    <a:lnTo>
                      <a:pt x="278" y="86"/>
                    </a:lnTo>
                    <a:lnTo>
                      <a:pt x="302" y="82"/>
                    </a:lnTo>
                    <a:lnTo>
                      <a:pt x="328" y="80"/>
                    </a:lnTo>
                    <a:lnTo>
                      <a:pt x="328" y="80"/>
                    </a:lnTo>
                    <a:lnTo>
                      <a:pt x="354" y="82"/>
                    </a:lnTo>
                    <a:lnTo>
                      <a:pt x="378" y="86"/>
                    </a:lnTo>
                    <a:lnTo>
                      <a:pt x="402" y="92"/>
                    </a:lnTo>
                    <a:lnTo>
                      <a:pt x="424" y="100"/>
                    </a:lnTo>
                    <a:lnTo>
                      <a:pt x="446" y="110"/>
                    </a:lnTo>
                    <a:lnTo>
                      <a:pt x="466" y="122"/>
                    </a:lnTo>
                    <a:lnTo>
                      <a:pt x="486" y="136"/>
                    </a:lnTo>
                    <a:lnTo>
                      <a:pt x="504" y="152"/>
                    </a:lnTo>
                    <a:lnTo>
                      <a:pt x="520" y="170"/>
                    </a:lnTo>
                    <a:lnTo>
                      <a:pt x="534" y="190"/>
                    </a:lnTo>
                    <a:lnTo>
                      <a:pt x="546" y="210"/>
                    </a:lnTo>
                    <a:lnTo>
                      <a:pt x="556" y="232"/>
                    </a:lnTo>
                    <a:lnTo>
                      <a:pt x="564" y="254"/>
                    </a:lnTo>
                    <a:lnTo>
                      <a:pt x="570" y="278"/>
                    </a:lnTo>
                    <a:lnTo>
                      <a:pt x="574" y="302"/>
                    </a:lnTo>
                    <a:lnTo>
                      <a:pt x="576" y="328"/>
                    </a:lnTo>
                    <a:lnTo>
                      <a:pt x="576" y="328"/>
                    </a:lnTo>
                    <a:lnTo>
                      <a:pt x="574" y="354"/>
                    </a:lnTo>
                    <a:lnTo>
                      <a:pt x="570" y="378"/>
                    </a:lnTo>
                    <a:lnTo>
                      <a:pt x="564" y="402"/>
                    </a:lnTo>
                    <a:lnTo>
                      <a:pt x="556" y="424"/>
                    </a:lnTo>
                    <a:lnTo>
                      <a:pt x="546" y="446"/>
                    </a:lnTo>
                    <a:lnTo>
                      <a:pt x="534" y="466"/>
                    </a:lnTo>
                    <a:lnTo>
                      <a:pt x="520" y="486"/>
                    </a:lnTo>
                    <a:lnTo>
                      <a:pt x="504" y="504"/>
                    </a:lnTo>
                    <a:lnTo>
                      <a:pt x="486" y="520"/>
                    </a:lnTo>
                    <a:lnTo>
                      <a:pt x="466" y="534"/>
                    </a:lnTo>
                    <a:lnTo>
                      <a:pt x="446" y="546"/>
                    </a:lnTo>
                    <a:lnTo>
                      <a:pt x="424" y="556"/>
                    </a:lnTo>
                    <a:lnTo>
                      <a:pt x="402" y="564"/>
                    </a:lnTo>
                    <a:lnTo>
                      <a:pt x="378" y="570"/>
                    </a:lnTo>
                    <a:lnTo>
                      <a:pt x="354" y="574"/>
                    </a:lnTo>
                    <a:lnTo>
                      <a:pt x="328" y="576"/>
                    </a:lnTo>
                    <a:lnTo>
                      <a:pt x="328" y="576"/>
                    </a:lnTo>
                    <a:lnTo>
                      <a:pt x="302" y="574"/>
                    </a:lnTo>
                    <a:lnTo>
                      <a:pt x="278" y="570"/>
                    </a:lnTo>
                    <a:lnTo>
                      <a:pt x="254" y="564"/>
                    </a:lnTo>
                    <a:lnTo>
                      <a:pt x="232" y="556"/>
                    </a:lnTo>
                    <a:lnTo>
                      <a:pt x="210" y="546"/>
                    </a:lnTo>
                    <a:lnTo>
                      <a:pt x="190" y="534"/>
                    </a:lnTo>
                    <a:lnTo>
                      <a:pt x="170" y="520"/>
                    </a:lnTo>
                    <a:lnTo>
                      <a:pt x="152" y="504"/>
                    </a:lnTo>
                    <a:lnTo>
                      <a:pt x="136" y="486"/>
                    </a:lnTo>
                    <a:lnTo>
                      <a:pt x="122" y="466"/>
                    </a:lnTo>
                    <a:lnTo>
                      <a:pt x="110" y="446"/>
                    </a:lnTo>
                    <a:lnTo>
                      <a:pt x="100" y="424"/>
                    </a:lnTo>
                    <a:lnTo>
                      <a:pt x="92" y="402"/>
                    </a:lnTo>
                    <a:lnTo>
                      <a:pt x="86" y="378"/>
                    </a:lnTo>
                    <a:lnTo>
                      <a:pt x="82" y="354"/>
                    </a:lnTo>
                    <a:lnTo>
                      <a:pt x="80" y="328"/>
                    </a:lnTo>
                    <a:lnTo>
                      <a:pt x="80" y="3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sp3d extrusionH="114300" prstMaterial="matte">
                <a:bevelT w="38100" h="38100"/>
              </a:sp3d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+mn-ea"/>
                </a:endParaRPr>
              </a:p>
            </p:txBody>
          </p:sp>
          <p:sp>
            <p:nvSpPr>
              <p:cNvPr id="49" name="Freeform 5"/>
              <p:cNvSpPr>
                <a:spLocks noEditPoints="1"/>
              </p:cNvSpPr>
              <p:nvPr/>
            </p:nvSpPr>
            <p:spPr bwMode="auto">
              <a:xfrm>
                <a:off x="2850" y="906"/>
                <a:ext cx="944" cy="944"/>
              </a:xfrm>
              <a:custGeom>
                <a:avLst/>
                <a:gdLst/>
                <a:ahLst/>
                <a:cxnLst>
                  <a:cxn ang="0">
                    <a:pos x="0" y="496"/>
                  </a:cxn>
                  <a:cxn ang="0">
                    <a:pos x="10" y="568"/>
                  </a:cxn>
                  <a:cxn ang="0">
                    <a:pos x="58" y="696"/>
                  </a:cxn>
                  <a:cxn ang="0">
                    <a:pos x="138" y="806"/>
                  </a:cxn>
                  <a:cxn ang="0">
                    <a:pos x="248" y="886"/>
                  </a:cxn>
                  <a:cxn ang="0">
                    <a:pos x="376" y="934"/>
                  </a:cxn>
                  <a:cxn ang="0">
                    <a:pos x="448" y="944"/>
                  </a:cxn>
                  <a:cxn ang="0">
                    <a:pos x="496" y="944"/>
                  </a:cxn>
                  <a:cxn ang="0">
                    <a:pos x="568" y="934"/>
                  </a:cxn>
                  <a:cxn ang="0">
                    <a:pos x="696" y="886"/>
                  </a:cxn>
                  <a:cxn ang="0">
                    <a:pos x="806" y="806"/>
                  </a:cxn>
                  <a:cxn ang="0">
                    <a:pos x="886" y="696"/>
                  </a:cxn>
                  <a:cxn ang="0">
                    <a:pos x="934" y="568"/>
                  </a:cxn>
                  <a:cxn ang="0">
                    <a:pos x="944" y="496"/>
                  </a:cxn>
                  <a:cxn ang="0">
                    <a:pos x="944" y="448"/>
                  </a:cxn>
                  <a:cxn ang="0">
                    <a:pos x="934" y="376"/>
                  </a:cxn>
                  <a:cxn ang="0">
                    <a:pos x="886" y="248"/>
                  </a:cxn>
                  <a:cxn ang="0">
                    <a:pos x="806" y="138"/>
                  </a:cxn>
                  <a:cxn ang="0">
                    <a:pos x="696" y="58"/>
                  </a:cxn>
                  <a:cxn ang="0">
                    <a:pos x="568" y="10"/>
                  </a:cxn>
                  <a:cxn ang="0">
                    <a:pos x="496" y="0"/>
                  </a:cxn>
                  <a:cxn ang="0">
                    <a:pos x="448" y="0"/>
                  </a:cxn>
                  <a:cxn ang="0">
                    <a:pos x="376" y="10"/>
                  </a:cxn>
                  <a:cxn ang="0">
                    <a:pos x="248" y="58"/>
                  </a:cxn>
                  <a:cxn ang="0">
                    <a:pos x="138" y="138"/>
                  </a:cxn>
                  <a:cxn ang="0">
                    <a:pos x="58" y="248"/>
                  </a:cxn>
                  <a:cxn ang="0">
                    <a:pos x="10" y="376"/>
                  </a:cxn>
                  <a:cxn ang="0">
                    <a:pos x="0" y="448"/>
                  </a:cxn>
                  <a:cxn ang="0">
                    <a:pos x="80" y="472"/>
                  </a:cxn>
                  <a:cxn ang="0">
                    <a:pos x="88" y="394"/>
                  </a:cxn>
                  <a:cxn ang="0">
                    <a:pos x="128" y="286"/>
                  </a:cxn>
                  <a:cxn ang="0">
                    <a:pos x="194" y="194"/>
                  </a:cxn>
                  <a:cxn ang="0">
                    <a:pos x="286" y="128"/>
                  </a:cxn>
                  <a:cxn ang="0">
                    <a:pos x="394" y="88"/>
                  </a:cxn>
                  <a:cxn ang="0">
                    <a:pos x="472" y="80"/>
                  </a:cxn>
                  <a:cxn ang="0">
                    <a:pos x="588" y="98"/>
                  </a:cxn>
                  <a:cxn ang="0">
                    <a:pos x="692" y="148"/>
                  </a:cxn>
                  <a:cxn ang="0">
                    <a:pos x="774" y="222"/>
                  </a:cxn>
                  <a:cxn ang="0">
                    <a:pos x="834" y="320"/>
                  </a:cxn>
                  <a:cxn ang="0">
                    <a:pos x="862" y="432"/>
                  </a:cxn>
                  <a:cxn ang="0">
                    <a:pos x="862" y="512"/>
                  </a:cxn>
                  <a:cxn ang="0">
                    <a:pos x="834" y="624"/>
                  </a:cxn>
                  <a:cxn ang="0">
                    <a:pos x="774" y="722"/>
                  </a:cxn>
                  <a:cxn ang="0">
                    <a:pos x="692" y="796"/>
                  </a:cxn>
                  <a:cxn ang="0">
                    <a:pos x="588" y="846"/>
                  </a:cxn>
                  <a:cxn ang="0">
                    <a:pos x="472" y="864"/>
                  </a:cxn>
                  <a:cxn ang="0">
                    <a:pos x="394" y="856"/>
                  </a:cxn>
                  <a:cxn ang="0">
                    <a:pos x="286" y="816"/>
                  </a:cxn>
                  <a:cxn ang="0">
                    <a:pos x="194" y="750"/>
                  </a:cxn>
                  <a:cxn ang="0">
                    <a:pos x="128" y="658"/>
                  </a:cxn>
                  <a:cxn ang="0">
                    <a:pos x="88" y="550"/>
                  </a:cxn>
                  <a:cxn ang="0">
                    <a:pos x="80" y="472"/>
                  </a:cxn>
                </a:cxnLst>
                <a:rect l="0" t="0" r="r" b="b"/>
                <a:pathLst>
                  <a:path w="944" h="944">
                    <a:moveTo>
                      <a:pt x="0" y="472"/>
                    </a:moveTo>
                    <a:lnTo>
                      <a:pt x="0" y="472"/>
                    </a:lnTo>
                    <a:lnTo>
                      <a:pt x="0" y="496"/>
                    </a:lnTo>
                    <a:lnTo>
                      <a:pt x="2" y="520"/>
                    </a:lnTo>
                    <a:lnTo>
                      <a:pt x="6" y="544"/>
                    </a:lnTo>
                    <a:lnTo>
                      <a:pt x="10" y="568"/>
                    </a:lnTo>
                    <a:lnTo>
                      <a:pt x="22" y="612"/>
                    </a:lnTo>
                    <a:lnTo>
                      <a:pt x="38" y="656"/>
                    </a:lnTo>
                    <a:lnTo>
                      <a:pt x="58" y="696"/>
                    </a:lnTo>
                    <a:lnTo>
                      <a:pt x="80" y="736"/>
                    </a:lnTo>
                    <a:lnTo>
                      <a:pt x="108" y="772"/>
                    </a:lnTo>
                    <a:lnTo>
                      <a:pt x="138" y="806"/>
                    </a:lnTo>
                    <a:lnTo>
                      <a:pt x="172" y="836"/>
                    </a:lnTo>
                    <a:lnTo>
                      <a:pt x="208" y="864"/>
                    </a:lnTo>
                    <a:lnTo>
                      <a:pt x="248" y="886"/>
                    </a:lnTo>
                    <a:lnTo>
                      <a:pt x="288" y="906"/>
                    </a:lnTo>
                    <a:lnTo>
                      <a:pt x="332" y="922"/>
                    </a:lnTo>
                    <a:lnTo>
                      <a:pt x="376" y="934"/>
                    </a:lnTo>
                    <a:lnTo>
                      <a:pt x="400" y="938"/>
                    </a:lnTo>
                    <a:lnTo>
                      <a:pt x="424" y="942"/>
                    </a:lnTo>
                    <a:lnTo>
                      <a:pt x="448" y="944"/>
                    </a:lnTo>
                    <a:lnTo>
                      <a:pt x="472" y="944"/>
                    </a:lnTo>
                    <a:lnTo>
                      <a:pt x="472" y="944"/>
                    </a:lnTo>
                    <a:lnTo>
                      <a:pt x="496" y="944"/>
                    </a:lnTo>
                    <a:lnTo>
                      <a:pt x="520" y="942"/>
                    </a:lnTo>
                    <a:lnTo>
                      <a:pt x="544" y="938"/>
                    </a:lnTo>
                    <a:lnTo>
                      <a:pt x="568" y="934"/>
                    </a:lnTo>
                    <a:lnTo>
                      <a:pt x="612" y="922"/>
                    </a:lnTo>
                    <a:lnTo>
                      <a:pt x="656" y="906"/>
                    </a:lnTo>
                    <a:lnTo>
                      <a:pt x="696" y="886"/>
                    </a:lnTo>
                    <a:lnTo>
                      <a:pt x="736" y="864"/>
                    </a:lnTo>
                    <a:lnTo>
                      <a:pt x="772" y="836"/>
                    </a:lnTo>
                    <a:lnTo>
                      <a:pt x="806" y="806"/>
                    </a:lnTo>
                    <a:lnTo>
                      <a:pt x="836" y="772"/>
                    </a:lnTo>
                    <a:lnTo>
                      <a:pt x="864" y="736"/>
                    </a:lnTo>
                    <a:lnTo>
                      <a:pt x="886" y="696"/>
                    </a:lnTo>
                    <a:lnTo>
                      <a:pt x="906" y="656"/>
                    </a:lnTo>
                    <a:lnTo>
                      <a:pt x="922" y="612"/>
                    </a:lnTo>
                    <a:lnTo>
                      <a:pt x="934" y="568"/>
                    </a:lnTo>
                    <a:lnTo>
                      <a:pt x="938" y="544"/>
                    </a:lnTo>
                    <a:lnTo>
                      <a:pt x="942" y="520"/>
                    </a:lnTo>
                    <a:lnTo>
                      <a:pt x="944" y="496"/>
                    </a:lnTo>
                    <a:lnTo>
                      <a:pt x="944" y="472"/>
                    </a:lnTo>
                    <a:lnTo>
                      <a:pt x="944" y="472"/>
                    </a:lnTo>
                    <a:lnTo>
                      <a:pt x="944" y="448"/>
                    </a:lnTo>
                    <a:lnTo>
                      <a:pt x="942" y="424"/>
                    </a:lnTo>
                    <a:lnTo>
                      <a:pt x="938" y="400"/>
                    </a:lnTo>
                    <a:lnTo>
                      <a:pt x="934" y="376"/>
                    </a:lnTo>
                    <a:lnTo>
                      <a:pt x="922" y="332"/>
                    </a:lnTo>
                    <a:lnTo>
                      <a:pt x="906" y="288"/>
                    </a:lnTo>
                    <a:lnTo>
                      <a:pt x="886" y="248"/>
                    </a:lnTo>
                    <a:lnTo>
                      <a:pt x="864" y="208"/>
                    </a:lnTo>
                    <a:lnTo>
                      <a:pt x="836" y="172"/>
                    </a:lnTo>
                    <a:lnTo>
                      <a:pt x="806" y="138"/>
                    </a:lnTo>
                    <a:lnTo>
                      <a:pt x="772" y="108"/>
                    </a:lnTo>
                    <a:lnTo>
                      <a:pt x="736" y="80"/>
                    </a:lnTo>
                    <a:lnTo>
                      <a:pt x="696" y="58"/>
                    </a:lnTo>
                    <a:lnTo>
                      <a:pt x="656" y="38"/>
                    </a:lnTo>
                    <a:lnTo>
                      <a:pt x="612" y="22"/>
                    </a:lnTo>
                    <a:lnTo>
                      <a:pt x="568" y="10"/>
                    </a:lnTo>
                    <a:lnTo>
                      <a:pt x="544" y="6"/>
                    </a:lnTo>
                    <a:lnTo>
                      <a:pt x="520" y="2"/>
                    </a:lnTo>
                    <a:lnTo>
                      <a:pt x="496" y="0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48" y="0"/>
                    </a:lnTo>
                    <a:lnTo>
                      <a:pt x="424" y="2"/>
                    </a:lnTo>
                    <a:lnTo>
                      <a:pt x="400" y="6"/>
                    </a:lnTo>
                    <a:lnTo>
                      <a:pt x="376" y="10"/>
                    </a:lnTo>
                    <a:lnTo>
                      <a:pt x="332" y="22"/>
                    </a:lnTo>
                    <a:lnTo>
                      <a:pt x="288" y="38"/>
                    </a:lnTo>
                    <a:lnTo>
                      <a:pt x="248" y="58"/>
                    </a:lnTo>
                    <a:lnTo>
                      <a:pt x="208" y="80"/>
                    </a:lnTo>
                    <a:lnTo>
                      <a:pt x="172" y="108"/>
                    </a:lnTo>
                    <a:lnTo>
                      <a:pt x="138" y="138"/>
                    </a:lnTo>
                    <a:lnTo>
                      <a:pt x="108" y="172"/>
                    </a:lnTo>
                    <a:lnTo>
                      <a:pt x="80" y="208"/>
                    </a:lnTo>
                    <a:lnTo>
                      <a:pt x="58" y="248"/>
                    </a:lnTo>
                    <a:lnTo>
                      <a:pt x="38" y="288"/>
                    </a:lnTo>
                    <a:lnTo>
                      <a:pt x="22" y="332"/>
                    </a:lnTo>
                    <a:lnTo>
                      <a:pt x="10" y="376"/>
                    </a:lnTo>
                    <a:lnTo>
                      <a:pt x="6" y="400"/>
                    </a:lnTo>
                    <a:lnTo>
                      <a:pt x="2" y="424"/>
                    </a:lnTo>
                    <a:lnTo>
                      <a:pt x="0" y="448"/>
                    </a:lnTo>
                    <a:lnTo>
                      <a:pt x="0" y="472"/>
                    </a:lnTo>
                    <a:lnTo>
                      <a:pt x="0" y="472"/>
                    </a:lnTo>
                    <a:close/>
                    <a:moveTo>
                      <a:pt x="80" y="472"/>
                    </a:moveTo>
                    <a:lnTo>
                      <a:pt x="80" y="472"/>
                    </a:lnTo>
                    <a:lnTo>
                      <a:pt x="82" y="432"/>
                    </a:lnTo>
                    <a:lnTo>
                      <a:pt x="88" y="394"/>
                    </a:lnTo>
                    <a:lnTo>
                      <a:pt x="98" y="356"/>
                    </a:lnTo>
                    <a:lnTo>
                      <a:pt x="110" y="320"/>
                    </a:lnTo>
                    <a:lnTo>
                      <a:pt x="128" y="286"/>
                    </a:lnTo>
                    <a:lnTo>
                      <a:pt x="148" y="252"/>
                    </a:lnTo>
                    <a:lnTo>
                      <a:pt x="170" y="222"/>
                    </a:lnTo>
                    <a:lnTo>
                      <a:pt x="194" y="194"/>
                    </a:lnTo>
                    <a:lnTo>
                      <a:pt x="222" y="170"/>
                    </a:lnTo>
                    <a:lnTo>
                      <a:pt x="252" y="148"/>
                    </a:lnTo>
                    <a:lnTo>
                      <a:pt x="286" y="128"/>
                    </a:lnTo>
                    <a:lnTo>
                      <a:pt x="320" y="110"/>
                    </a:lnTo>
                    <a:lnTo>
                      <a:pt x="356" y="98"/>
                    </a:lnTo>
                    <a:lnTo>
                      <a:pt x="394" y="88"/>
                    </a:lnTo>
                    <a:lnTo>
                      <a:pt x="432" y="82"/>
                    </a:lnTo>
                    <a:lnTo>
                      <a:pt x="472" y="80"/>
                    </a:lnTo>
                    <a:lnTo>
                      <a:pt x="472" y="80"/>
                    </a:lnTo>
                    <a:lnTo>
                      <a:pt x="512" y="82"/>
                    </a:lnTo>
                    <a:lnTo>
                      <a:pt x="550" y="88"/>
                    </a:lnTo>
                    <a:lnTo>
                      <a:pt x="588" y="98"/>
                    </a:lnTo>
                    <a:lnTo>
                      <a:pt x="624" y="110"/>
                    </a:lnTo>
                    <a:lnTo>
                      <a:pt x="658" y="128"/>
                    </a:lnTo>
                    <a:lnTo>
                      <a:pt x="692" y="148"/>
                    </a:lnTo>
                    <a:lnTo>
                      <a:pt x="722" y="170"/>
                    </a:lnTo>
                    <a:lnTo>
                      <a:pt x="750" y="194"/>
                    </a:lnTo>
                    <a:lnTo>
                      <a:pt x="774" y="222"/>
                    </a:lnTo>
                    <a:lnTo>
                      <a:pt x="796" y="252"/>
                    </a:lnTo>
                    <a:lnTo>
                      <a:pt x="816" y="286"/>
                    </a:lnTo>
                    <a:lnTo>
                      <a:pt x="834" y="320"/>
                    </a:lnTo>
                    <a:lnTo>
                      <a:pt x="846" y="356"/>
                    </a:lnTo>
                    <a:lnTo>
                      <a:pt x="856" y="394"/>
                    </a:lnTo>
                    <a:lnTo>
                      <a:pt x="862" y="432"/>
                    </a:lnTo>
                    <a:lnTo>
                      <a:pt x="864" y="472"/>
                    </a:lnTo>
                    <a:lnTo>
                      <a:pt x="864" y="472"/>
                    </a:lnTo>
                    <a:lnTo>
                      <a:pt x="862" y="512"/>
                    </a:lnTo>
                    <a:lnTo>
                      <a:pt x="856" y="550"/>
                    </a:lnTo>
                    <a:lnTo>
                      <a:pt x="846" y="588"/>
                    </a:lnTo>
                    <a:lnTo>
                      <a:pt x="834" y="624"/>
                    </a:lnTo>
                    <a:lnTo>
                      <a:pt x="816" y="658"/>
                    </a:lnTo>
                    <a:lnTo>
                      <a:pt x="796" y="692"/>
                    </a:lnTo>
                    <a:lnTo>
                      <a:pt x="774" y="722"/>
                    </a:lnTo>
                    <a:lnTo>
                      <a:pt x="750" y="750"/>
                    </a:lnTo>
                    <a:lnTo>
                      <a:pt x="722" y="774"/>
                    </a:lnTo>
                    <a:lnTo>
                      <a:pt x="692" y="796"/>
                    </a:lnTo>
                    <a:lnTo>
                      <a:pt x="658" y="816"/>
                    </a:lnTo>
                    <a:lnTo>
                      <a:pt x="624" y="834"/>
                    </a:lnTo>
                    <a:lnTo>
                      <a:pt x="588" y="846"/>
                    </a:lnTo>
                    <a:lnTo>
                      <a:pt x="550" y="856"/>
                    </a:lnTo>
                    <a:lnTo>
                      <a:pt x="512" y="862"/>
                    </a:lnTo>
                    <a:lnTo>
                      <a:pt x="472" y="864"/>
                    </a:lnTo>
                    <a:lnTo>
                      <a:pt x="472" y="864"/>
                    </a:lnTo>
                    <a:lnTo>
                      <a:pt x="432" y="862"/>
                    </a:lnTo>
                    <a:lnTo>
                      <a:pt x="394" y="856"/>
                    </a:lnTo>
                    <a:lnTo>
                      <a:pt x="356" y="846"/>
                    </a:lnTo>
                    <a:lnTo>
                      <a:pt x="320" y="834"/>
                    </a:lnTo>
                    <a:lnTo>
                      <a:pt x="286" y="816"/>
                    </a:lnTo>
                    <a:lnTo>
                      <a:pt x="252" y="796"/>
                    </a:lnTo>
                    <a:lnTo>
                      <a:pt x="222" y="774"/>
                    </a:lnTo>
                    <a:lnTo>
                      <a:pt x="194" y="750"/>
                    </a:lnTo>
                    <a:lnTo>
                      <a:pt x="170" y="722"/>
                    </a:lnTo>
                    <a:lnTo>
                      <a:pt x="148" y="692"/>
                    </a:lnTo>
                    <a:lnTo>
                      <a:pt x="128" y="658"/>
                    </a:lnTo>
                    <a:lnTo>
                      <a:pt x="110" y="624"/>
                    </a:lnTo>
                    <a:lnTo>
                      <a:pt x="98" y="588"/>
                    </a:lnTo>
                    <a:lnTo>
                      <a:pt x="88" y="550"/>
                    </a:lnTo>
                    <a:lnTo>
                      <a:pt x="82" y="512"/>
                    </a:lnTo>
                    <a:lnTo>
                      <a:pt x="80" y="472"/>
                    </a:lnTo>
                    <a:lnTo>
                      <a:pt x="80" y="4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sp3d extrusionH="114300" prstMaterial="matte">
                <a:bevelT w="38100" h="38100"/>
              </a:sp3d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+mn-ea"/>
                </a:endParaRPr>
              </a:p>
            </p:txBody>
          </p:sp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>
                <a:off x="2706" y="762"/>
                <a:ext cx="1232" cy="1232"/>
              </a:xfrm>
              <a:custGeom>
                <a:avLst/>
                <a:gdLst/>
                <a:ahLst/>
                <a:cxnLst>
                  <a:cxn ang="0">
                    <a:pos x="8" y="710"/>
                  </a:cxn>
                  <a:cxn ang="0">
                    <a:pos x="48" y="856"/>
                  </a:cxn>
                  <a:cxn ang="0">
                    <a:pos x="122" y="984"/>
                  </a:cxn>
                  <a:cxn ang="0">
                    <a:pos x="224" y="1092"/>
                  </a:cxn>
                  <a:cxn ang="0">
                    <a:pos x="350" y="1172"/>
                  </a:cxn>
                  <a:cxn ang="0">
                    <a:pos x="492" y="1220"/>
                  </a:cxn>
                  <a:cxn ang="0">
                    <a:pos x="616" y="1232"/>
                  </a:cxn>
                  <a:cxn ang="0">
                    <a:pos x="770" y="1212"/>
                  </a:cxn>
                  <a:cxn ang="0">
                    <a:pos x="910" y="1158"/>
                  </a:cxn>
                  <a:cxn ang="0">
                    <a:pos x="1030" y="1072"/>
                  </a:cxn>
                  <a:cxn ang="0">
                    <a:pos x="1126" y="960"/>
                  </a:cxn>
                  <a:cxn ang="0">
                    <a:pos x="1194" y="828"/>
                  </a:cxn>
                  <a:cxn ang="0">
                    <a:pos x="1228" y="678"/>
                  </a:cxn>
                  <a:cxn ang="0">
                    <a:pos x="1228" y="554"/>
                  </a:cxn>
                  <a:cxn ang="0">
                    <a:pos x="1194" y="404"/>
                  </a:cxn>
                  <a:cxn ang="0">
                    <a:pos x="1126" y="272"/>
                  </a:cxn>
                  <a:cxn ang="0">
                    <a:pos x="1030" y="160"/>
                  </a:cxn>
                  <a:cxn ang="0">
                    <a:pos x="910" y="74"/>
                  </a:cxn>
                  <a:cxn ang="0">
                    <a:pos x="770" y="20"/>
                  </a:cxn>
                  <a:cxn ang="0">
                    <a:pos x="616" y="0"/>
                  </a:cxn>
                  <a:cxn ang="0">
                    <a:pos x="492" y="12"/>
                  </a:cxn>
                  <a:cxn ang="0">
                    <a:pos x="350" y="60"/>
                  </a:cxn>
                  <a:cxn ang="0">
                    <a:pos x="224" y="140"/>
                  </a:cxn>
                  <a:cxn ang="0">
                    <a:pos x="122" y="248"/>
                  </a:cxn>
                  <a:cxn ang="0">
                    <a:pos x="48" y="376"/>
                  </a:cxn>
                  <a:cxn ang="0">
                    <a:pos x="8" y="522"/>
                  </a:cxn>
                  <a:cxn ang="0">
                    <a:pos x="80" y="616"/>
                  </a:cxn>
                  <a:cxn ang="0">
                    <a:pos x="90" y="508"/>
                  </a:cxn>
                  <a:cxn ang="0">
                    <a:pos x="132" y="384"/>
                  </a:cxn>
                  <a:cxn ang="0">
                    <a:pos x="202" y="276"/>
                  </a:cxn>
                  <a:cxn ang="0">
                    <a:pos x="296" y="186"/>
                  </a:cxn>
                  <a:cxn ang="0">
                    <a:pos x="408" y="122"/>
                  </a:cxn>
                  <a:cxn ang="0">
                    <a:pos x="534" y="86"/>
                  </a:cxn>
                  <a:cxn ang="0">
                    <a:pos x="644" y="80"/>
                  </a:cxn>
                  <a:cxn ang="0">
                    <a:pos x="776" y="104"/>
                  </a:cxn>
                  <a:cxn ang="0">
                    <a:pos x="894" y="158"/>
                  </a:cxn>
                  <a:cxn ang="0">
                    <a:pos x="994" y="238"/>
                  </a:cxn>
                  <a:cxn ang="0">
                    <a:pos x="1074" y="338"/>
                  </a:cxn>
                  <a:cxn ang="0">
                    <a:pos x="1128" y="456"/>
                  </a:cxn>
                  <a:cxn ang="0">
                    <a:pos x="1152" y="588"/>
                  </a:cxn>
                  <a:cxn ang="0">
                    <a:pos x="1146" y="698"/>
                  </a:cxn>
                  <a:cxn ang="0">
                    <a:pos x="1110" y="824"/>
                  </a:cxn>
                  <a:cxn ang="0">
                    <a:pos x="1046" y="936"/>
                  </a:cxn>
                  <a:cxn ang="0">
                    <a:pos x="956" y="1030"/>
                  </a:cxn>
                  <a:cxn ang="0">
                    <a:pos x="848" y="1100"/>
                  </a:cxn>
                  <a:cxn ang="0">
                    <a:pos x="724" y="1142"/>
                  </a:cxn>
                  <a:cxn ang="0">
                    <a:pos x="616" y="1152"/>
                  </a:cxn>
                  <a:cxn ang="0">
                    <a:pos x="482" y="1136"/>
                  </a:cxn>
                  <a:cxn ang="0">
                    <a:pos x="360" y="1088"/>
                  </a:cxn>
                  <a:cxn ang="0">
                    <a:pos x="256" y="1012"/>
                  </a:cxn>
                  <a:cxn ang="0">
                    <a:pos x="172" y="916"/>
                  </a:cxn>
                  <a:cxn ang="0">
                    <a:pos x="112" y="800"/>
                  </a:cxn>
                  <a:cxn ang="0">
                    <a:pos x="82" y="670"/>
                  </a:cxn>
                </a:cxnLst>
                <a:rect l="0" t="0" r="r" b="b"/>
                <a:pathLst>
                  <a:path w="1232" h="1232">
                    <a:moveTo>
                      <a:pt x="0" y="616"/>
                    </a:moveTo>
                    <a:lnTo>
                      <a:pt x="0" y="616"/>
                    </a:lnTo>
                    <a:lnTo>
                      <a:pt x="0" y="648"/>
                    </a:lnTo>
                    <a:lnTo>
                      <a:pt x="4" y="678"/>
                    </a:lnTo>
                    <a:lnTo>
                      <a:pt x="8" y="710"/>
                    </a:lnTo>
                    <a:lnTo>
                      <a:pt x="12" y="740"/>
                    </a:lnTo>
                    <a:lnTo>
                      <a:pt x="20" y="770"/>
                    </a:lnTo>
                    <a:lnTo>
                      <a:pt x="28" y="798"/>
                    </a:lnTo>
                    <a:lnTo>
                      <a:pt x="38" y="828"/>
                    </a:lnTo>
                    <a:lnTo>
                      <a:pt x="48" y="856"/>
                    </a:lnTo>
                    <a:lnTo>
                      <a:pt x="60" y="882"/>
                    </a:lnTo>
                    <a:lnTo>
                      <a:pt x="74" y="910"/>
                    </a:lnTo>
                    <a:lnTo>
                      <a:pt x="90" y="936"/>
                    </a:lnTo>
                    <a:lnTo>
                      <a:pt x="106" y="960"/>
                    </a:lnTo>
                    <a:lnTo>
                      <a:pt x="122" y="984"/>
                    </a:lnTo>
                    <a:lnTo>
                      <a:pt x="140" y="1008"/>
                    </a:lnTo>
                    <a:lnTo>
                      <a:pt x="160" y="1030"/>
                    </a:lnTo>
                    <a:lnTo>
                      <a:pt x="180" y="1052"/>
                    </a:lnTo>
                    <a:lnTo>
                      <a:pt x="202" y="1072"/>
                    </a:lnTo>
                    <a:lnTo>
                      <a:pt x="224" y="1092"/>
                    </a:lnTo>
                    <a:lnTo>
                      <a:pt x="248" y="1110"/>
                    </a:lnTo>
                    <a:lnTo>
                      <a:pt x="272" y="1126"/>
                    </a:lnTo>
                    <a:lnTo>
                      <a:pt x="296" y="1142"/>
                    </a:lnTo>
                    <a:lnTo>
                      <a:pt x="322" y="1158"/>
                    </a:lnTo>
                    <a:lnTo>
                      <a:pt x="350" y="1172"/>
                    </a:lnTo>
                    <a:lnTo>
                      <a:pt x="376" y="1184"/>
                    </a:lnTo>
                    <a:lnTo>
                      <a:pt x="404" y="1194"/>
                    </a:lnTo>
                    <a:lnTo>
                      <a:pt x="434" y="1204"/>
                    </a:lnTo>
                    <a:lnTo>
                      <a:pt x="462" y="1212"/>
                    </a:lnTo>
                    <a:lnTo>
                      <a:pt x="492" y="1220"/>
                    </a:lnTo>
                    <a:lnTo>
                      <a:pt x="522" y="1224"/>
                    </a:lnTo>
                    <a:lnTo>
                      <a:pt x="554" y="1228"/>
                    </a:lnTo>
                    <a:lnTo>
                      <a:pt x="584" y="1232"/>
                    </a:lnTo>
                    <a:lnTo>
                      <a:pt x="616" y="1232"/>
                    </a:lnTo>
                    <a:lnTo>
                      <a:pt x="616" y="1232"/>
                    </a:lnTo>
                    <a:lnTo>
                      <a:pt x="648" y="1232"/>
                    </a:lnTo>
                    <a:lnTo>
                      <a:pt x="678" y="1228"/>
                    </a:lnTo>
                    <a:lnTo>
                      <a:pt x="710" y="1224"/>
                    </a:lnTo>
                    <a:lnTo>
                      <a:pt x="740" y="1220"/>
                    </a:lnTo>
                    <a:lnTo>
                      <a:pt x="770" y="1212"/>
                    </a:lnTo>
                    <a:lnTo>
                      <a:pt x="798" y="1204"/>
                    </a:lnTo>
                    <a:lnTo>
                      <a:pt x="828" y="1194"/>
                    </a:lnTo>
                    <a:lnTo>
                      <a:pt x="856" y="1184"/>
                    </a:lnTo>
                    <a:lnTo>
                      <a:pt x="882" y="1172"/>
                    </a:lnTo>
                    <a:lnTo>
                      <a:pt x="910" y="1158"/>
                    </a:lnTo>
                    <a:lnTo>
                      <a:pt x="936" y="1142"/>
                    </a:lnTo>
                    <a:lnTo>
                      <a:pt x="960" y="1126"/>
                    </a:lnTo>
                    <a:lnTo>
                      <a:pt x="984" y="1110"/>
                    </a:lnTo>
                    <a:lnTo>
                      <a:pt x="1008" y="1092"/>
                    </a:lnTo>
                    <a:lnTo>
                      <a:pt x="1030" y="1072"/>
                    </a:lnTo>
                    <a:lnTo>
                      <a:pt x="1052" y="1052"/>
                    </a:lnTo>
                    <a:lnTo>
                      <a:pt x="1072" y="1030"/>
                    </a:lnTo>
                    <a:lnTo>
                      <a:pt x="1092" y="1008"/>
                    </a:lnTo>
                    <a:lnTo>
                      <a:pt x="1110" y="984"/>
                    </a:lnTo>
                    <a:lnTo>
                      <a:pt x="1126" y="960"/>
                    </a:lnTo>
                    <a:lnTo>
                      <a:pt x="1142" y="936"/>
                    </a:lnTo>
                    <a:lnTo>
                      <a:pt x="1158" y="910"/>
                    </a:lnTo>
                    <a:lnTo>
                      <a:pt x="1172" y="882"/>
                    </a:lnTo>
                    <a:lnTo>
                      <a:pt x="1184" y="856"/>
                    </a:lnTo>
                    <a:lnTo>
                      <a:pt x="1194" y="828"/>
                    </a:lnTo>
                    <a:lnTo>
                      <a:pt x="1204" y="798"/>
                    </a:lnTo>
                    <a:lnTo>
                      <a:pt x="1212" y="770"/>
                    </a:lnTo>
                    <a:lnTo>
                      <a:pt x="1220" y="740"/>
                    </a:lnTo>
                    <a:lnTo>
                      <a:pt x="1224" y="710"/>
                    </a:lnTo>
                    <a:lnTo>
                      <a:pt x="1228" y="678"/>
                    </a:lnTo>
                    <a:lnTo>
                      <a:pt x="1232" y="648"/>
                    </a:lnTo>
                    <a:lnTo>
                      <a:pt x="1232" y="616"/>
                    </a:lnTo>
                    <a:lnTo>
                      <a:pt x="1232" y="616"/>
                    </a:lnTo>
                    <a:lnTo>
                      <a:pt x="1232" y="584"/>
                    </a:lnTo>
                    <a:lnTo>
                      <a:pt x="1228" y="554"/>
                    </a:lnTo>
                    <a:lnTo>
                      <a:pt x="1224" y="522"/>
                    </a:lnTo>
                    <a:lnTo>
                      <a:pt x="1220" y="492"/>
                    </a:lnTo>
                    <a:lnTo>
                      <a:pt x="1212" y="462"/>
                    </a:lnTo>
                    <a:lnTo>
                      <a:pt x="1204" y="434"/>
                    </a:lnTo>
                    <a:lnTo>
                      <a:pt x="1194" y="404"/>
                    </a:lnTo>
                    <a:lnTo>
                      <a:pt x="1184" y="376"/>
                    </a:lnTo>
                    <a:lnTo>
                      <a:pt x="1172" y="350"/>
                    </a:lnTo>
                    <a:lnTo>
                      <a:pt x="1158" y="322"/>
                    </a:lnTo>
                    <a:lnTo>
                      <a:pt x="1142" y="296"/>
                    </a:lnTo>
                    <a:lnTo>
                      <a:pt x="1126" y="272"/>
                    </a:lnTo>
                    <a:lnTo>
                      <a:pt x="1110" y="248"/>
                    </a:lnTo>
                    <a:lnTo>
                      <a:pt x="1092" y="224"/>
                    </a:lnTo>
                    <a:lnTo>
                      <a:pt x="1072" y="202"/>
                    </a:lnTo>
                    <a:lnTo>
                      <a:pt x="1052" y="180"/>
                    </a:lnTo>
                    <a:lnTo>
                      <a:pt x="1030" y="160"/>
                    </a:lnTo>
                    <a:lnTo>
                      <a:pt x="1008" y="140"/>
                    </a:lnTo>
                    <a:lnTo>
                      <a:pt x="984" y="122"/>
                    </a:lnTo>
                    <a:lnTo>
                      <a:pt x="960" y="106"/>
                    </a:lnTo>
                    <a:lnTo>
                      <a:pt x="936" y="90"/>
                    </a:lnTo>
                    <a:lnTo>
                      <a:pt x="910" y="74"/>
                    </a:lnTo>
                    <a:lnTo>
                      <a:pt x="882" y="60"/>
                    </a:lnTo>
                    <a:lnTo>
                      <a:pt x="856" y="48"/>
                    </a:lnTo>
                    <a:lnTo>
                      <a:pt x="828" y="38"/>
                    </a:lnTo>
                    <a:lnTo>
                      <a:pt x="798" y="28"/>
                    </a:lnTo>
                    <a:lnTo>
                      <a:pt x="770" y="20"/>
                    </a:lnTo>
                    <a:lnTo>
                      <a:pt x="740" y="12"/>
                    </a:lnTo>
                    <a:lnTo>
                      <a:pt x="710" y="8"/>
                    </a:lnTo>
                    <a:lnTo>
                      <a:pt x="678" y="4"/>
                    </a:lnTo>
                    <a:lnTo>
                      <a:pt x="648" y="0"/>
                    </a:lnTo>
                    <a:lnTo>
                      <a:pt x="616" y="0"/>
                    </a:lnTo>
                    <a:lnTo>
                      <a:pt x="616" y="0"/>
                    </a:lnTo>
                    <a:lnTo>
                      <a:pt x="584" y="0"/>
                    </a:lnTo>
                    <a:lnTo>
                      <a:pt x="554" y="4"/>
                    </a:lnTo>
                    <a:lnTo>
                      <a:pt x="522" y="8"/>
                    </a:lnTo>
                    <a:lnTo>
                      <a:pt x="492" y="12"/>
                    </a:lnTo>
                    <a:lnTo>
                      <a:pt x="462" y="20"/>
                    </a:lnTo>
                    <a:lnTo>
                      <a:pt x="434" y="28"/>
                    </a:lnTo>
                    <a:lnTo>
                      <a:pt x="404" y="38"/>
                    </a:lnTo>
                    <a:lnTo>
                      <a:pt x="376" y="48"/>
                    </a:lnTo>
                    <a:lnTo>
                      <a:pt x="350" y="60"/>
                    </a:lnTo>
                    <a:lnTo>
                      <a:pt x="322" y="74"/>
                    </a:lnTo>
                    <a:lnTo>
                      <a:pt x="296" y="90"/>
                    </a:lnTo>
                    <a:lnTo>
                      <a:pt x="272" y="106"/>
                    </a:lnTo>
                    <a:lnTo>
                      <a:pt x="248" y="122"/>
                    </a:lnTo>
                    <a:lnTo>
                      <a:pt x="224" y="140"/>
                    </a:lnTo>
                    <a:lnTo>
                      <a:pt x="202" y="160"/>
                    </a:lnTo>
                    <a:lnTo>
                      <a:pt x="180" y="180"/>
                    </a:lnTo>
                    <a:lnTo>
                      <a:pt x="160" y="202"/>
                    </a:lnTo>
                    <a:lnTo>
                      <a:pt x="140" y="224"/>
                    </a:lnTo>
                    <a:lnTo>
                      <a:pt x="122" y="248"/>
                    </a:lnTo>
                    <a:lnTo>
                      <a:pt x="106" y="272"/>
                    </a:lnTo>
                    <a:lnTo>
                      <a:pt x="90" y="296"/>
                    </a:lnTo>
                    <a:lnTo>
                      <a:pt x="74" y="322"/>
                    </a:lnTo>
                    <a:lnTo>
                      <a:pt x="60" y="350"/>
                    </a:lnTo>
                    <a:lnTo>
                      <a:pt x="48" y="376"/>
                    </a:lnTo>
                    <a:lnTo>
                      <a:pt x="38" y="404"/>
                    </a:lnTo>
                    <a:lnTo>
                      <a:pt x="28" y="434"/>
                    </a:lnTo>
                    <a:lnTo>
                      <a:pt x="20" y="462"/>
                    </a:lnTo>
                    <a:lnTo>
                      <a:pt x="12" y="492"/>
                    </a:lnTo>
                    <a:lnTo>
                      <a:pt x="8" y="522"/>
                    </a:lnTo>
                    <a:lnTo>
                      <a:pt x="4" y="554"/>
                    </a:lnTo>
                    <a:lnTo>
                      <a:pt x="0" y="584"/>
                    </a:lnTo>
                    <a:lnTo>
                      <a:pt x="0" y="616"/>
                    </a:lnTo>
                    <a:lnTo>
                      <a:pt x="0" y="616"/>
                    </a:lnTo>
                    <a:close/>
                    <a:moveTo>
                      <a:pt x="80" y="616"/>
                    </a:moveTo>
                    <a:lnTo>
                      <a:pt x="80" y="616"/>
                    </a:lnTo>
                    <a:lnTo>
                      <a:pt x="80" y="588"/>
                    </a:lnTo>
                    <a:lnTo>
                      <a:pt x="82" y="562"/>
                    </a:lnTo>
                    <a:lnTo>
                      <a:pt x="86" y="534"/>
                    </a:lnTo>
                    <a:lnTo>
                      <a:pt x="90" y="508"/>
                    </a:lnTo>
                    <a:lnTo>
                      <a:pt x="96" y="482"/>
                    </a:lnTo>
                    <a:lnTo>
                      <a:pt x="104" y="456"/>
                    </a:lnTo>
                    <a:lnTo>
                      <a:pt x="112" y="432"/>
                    </a:lnTo>
                    <a:lnTo>
                      <a:pt x="122" y="408"/>
                    </a:lnTo>
                    <a:lnTo>
                      <a:pt x="132" y="384"/>
                    </a:lnTo>
                    <a:lnTo>
                      <a:pt x="144" y="360"/>
                    </a:lnTo>
                    <a:lnTo>
                      <a:pt x="158" y="338"/>
                    </a:lnTo>
                    <a:lnTo>
                      <a:pt x="172" y="316"/>
                    </a:lnTo>
                    <a:lnTo>
                      <a:pt x="186" y="296"/>
                    </a:lnTo>
                    <a:lnTo>
                      <a:pt x="202" y="276"/>
                    </a:lnTo>
                    <a:lnTo>
                      <a:pt x="220" y="256"/>
                    </a:lnTo>
                    <a:lnTo>
                      <a:pt x="238" y="238"/>
                    </a:lnTo>
                    <a:lnTo>
                      <a:pt x="256" y="220"/>
                    </a:lnTo>
                    <a:lnTo>
                      <a:pt x="276" y="202"/>
                    </a:lnTo>
                    <a:lnTo>
                      <a:pt x="296" y="186"/>
                    </a:lnTo>
                    <a:lnTo>
                      <a:pt x="316" y="172"/>
                    </a:lnTo>
                    <a:lnTo>
                      <a:pt x="338" y="158"/>
                    </a:lnTo>
                    <a:lnTo>
                      <a:pt x="360" y="144"/>
                    </a:lnTo>
                    <a:lnTo>
                      <a:pt x="384" y="132"/>
                    </a:lnTo>
                    <a:lnTo>
                      <a:pt x="408" y="122"/>
                    </a:lnTo>
                    <a:lnTo>
                      <a:pt x="432" y="112"/>
                    </a:lnTo>
                    <a:lnTo>
                      <a:pt x="456" y="104"/>
                    </a:lnTo>
                    <a:lnTo>
                      <a:pt x="482" y="96"/>
                    </a:lnTo>
                    <a:lnTo>
                      <a:pt x="508" y="90"/>
                    </a:lnTo>
                    <a:lnTo>
                      <a:pt x="534" y="86"/>
                    </a:lnTo>
                    <a:lnTo>
                      <a:pt x="562" y="82"/>
                    </a:lnTo>
                    <a:lnTo>
                      <a:pt x="588" y="80"/>
                    </a:lnTo>
                    <a:lnTo>
                      <a:pt x="616" y="80"/>
                    </a:lnTo>
                    <a:lnTo>
                      <a:pt x="616" y="80"/>
                    </a:lnTo>
                    <a:lnTo>
                      <a:pt x="644" y="80"/>
                    </a:lnTo>
                    <a:lnTo>
                      <a:pt x="670" y="82"/>
                    </a:lnTo>
                    <a:lnTo>
                      <a:pt x="698" y="86"/>
                    </a:lnTo>
                    <a:lnTo>
                      <a:pt x="724" y="90"/>
                    </a:lnTo>
                    <a:lnTo>
                      <a:pt x="750" y="96"/>
                    </a:lnTo>
                    <a:lnTo>
                      <a:pt x="776" y="104"/>
                    </a:lnTo>
                    <a:lnTo>
                      <a:pt x="800" y="112"/>
                    </a:lnTo>
                    <a:lnTo>
                      <a:pt x="824" y="122"/>
                    </a:lnTo>
                    <a:lnTo>
                      <a:pt x="848" y="132"/>
                    </a:lnTo>
                    <a:lnTo>
                      <a:pt x="872" y="144"/>
                    </a:lnTo>
                    <a:lnTo>
                      <a:pt x="894" y="158"/>
                    </a:lnTo>
                    <a:lnTo>
                      <a:pt x="916" y="172"/>
                    </a:lnTo>
                    <a:lnTo>
                      <a:pt x="936" y="186"/>
                    </a:lnTo>
                    <a:lnTo>
                      <a:pt x="956" y="202"/>
                    </a:lnTo>
                    <a:lnTo>
                      <a:pt x="976" y="220"/>
                    </a:lnTo>
                    <a:lnTo>
                      <a:pt x="994" y="238"/>
                    </a:lnTo>
                    <a:lnTo>
                      <a:pt x="1012" y="256"/>
                    </a:lnTo>
                    <a:lnTo>
                      <a:pt x="1030" y="276"/>
                    </a:lnTo>
                    <a:lnTo>
                      <a:pt x="1046" y="296"/>
                    </a:lnTo>
                    <a:lnTo>
                      <a:pt x="1060" y="316"/>
                    </a:lnTo>
                    <a:lnTo>
                      <a:pt x="1074" y="338"/>
                    </a:lnTo>
                    <a:lnTo>
                      <a:pt x="1088" y="360"/>
                    </a:lnTo>
                    <a:lnTo>
                      <a:pt x="1100" y="384"/>
                    </a:lnTo>
                    <a:lnTo>
                      <a:pt x="1110" y="408"/>
                    </a:lnTo>
                    <a:lnTo>
                      <a:pt x="1120" y="432"/>
                    </a:lnTo>
                    <a:lnTo>
                      <a:pt x="1128" y="456"/>
                    </a:lnTo>
                    <a:lnTo>
                      <a:pt x="1136" y="482"/>
                    </a:lnTo>
                    <a:lnTo>
                      <a:pt x="1142" y="508"/>
                    </a:lnTo>
                    <a:lnTo>
                      <a:pt x="1146" y="534"/>
                    </a:lnTo>
                    <a:lnTo>
                      <a:pt x="1150" y="562"/>
                    </a:lnTo>
                    <a:lnTo>
                      <a:pt x="1152" y="588"/>
                    </a:lnTo>
                    <a:lnTo>
                      <a:pt x="1152" y="616"/>
                    </a:lnTo>
                    <a:lnTo>
                      <a:pt x="1152" y="616"/>
                    </a:lnTo>
                    <a:lnTo>
                      <a:pt x="1152" y="644"/>
                    </a:lnTo>
                    <a:lnTo>
                      <a:pt x="1150" y="670"/>
                    </a:lnTo>
                    <a:lnTo>
                      <a:pt x="1146" y="698"/>
                    </a:lnTo>
                    <a:lnTo>
                      <a:pt x="1142" y="724"/>
                    </a:lnTo>
                    <a:lnTo>
                      <a:pt x="1136" y="750"/>
                    </a:lnTo>
                    <a:lnTo>
                      <a:pt x="1128" y="776"/>
                    </a:lnTo>
                    <a:lnTo>
                      <a:pt x="1120" y="800"/>
                    </a:lnTo>
                    <a:lnTo>
                      <a:pt x="1110" y="824"/>
                    </a:lnTo>
                    <a:lnTo>
                      <a:pt x="1100" y="848"/>
                    </a:lnTo>
                    <a:lnTo>
                      <a:pt x="1088" y="872"/>
                    </a:lnTo>
                    <a:lnTo>
                      <a:pt x="1074" y="894"/>
                    </a:lnTo>
                    <a:lnTo>
                      <a:pt x="1060" y="916"/>
                    </a:lnTo>
                    <a:lnTo>
                      <a:pt x="1046" y="936"/>
                    </a:lnTo>
                    <a:lnTo>
                      <a:pt x="1030" y="956"/>
                    </a:lnTo>
                    <a:lnTo>
                      <a:pt x="1012" y="976"/>
                    </a:lnTo>
                    <a:lnTo>
                      <a:pt x="994" y="994"/>
                    </a:lnTo>
                    <a:lnTo>
                      <a:pt x="976" y="1012"/>
                    </a:lnTo>
                    <a:lnTo>
                      <a:pt x="956" y="1030"/>
                    </a:lnTo>
                    <a:lnTo>
                      <a:pt x="936" y="1046"/>
                    </a:lnTo>
                    <a:lnTo>
                      <a:pt x="916" y="1060"/>
                    </a:lnTo>
                    <a:lnTo>
                      <a:pt x="894" y="1074"/>
                    </a:lnTo>
                    <a:lnTo>
                      <a:pt x="872" y="1088"/>
                    </a:lnTo>
                    <a:lnTo>
                      <a:pt x="848" y="1100"/>
                    </a:lnTo>
                    <a:lnTo>
                      <a:pt x="824" y="1110"/>
                    </a:lnTo>
                    <a:lnTo>
                      <a:pt x="800" y="1120"/>
                    </a:lnTo>
                    <a:lnTo>
                      <a:pt x="776" y="1128"/>
                    </a:lnTo>
                    <a:lnTo>
                      <a:pt x="750" y="1136"/>
                    </a:lnTo>
                    <a:lnTo>
                      <a:pt x="724" y="1142"/>
                    </a:lnTo>
                    <a:lnTo>
                      <a:pt x="698" y="1146"/>
                    </a:lnTo>
                    <a:lnTo>
                      <a:pt x="670" y="1150"/>
                    </a:lnTo>
                    <a:lnTo>
                      <a:pt x="644" y="1152"/>
                    </a:lnTo>
                    <a:lnTo>
                      <a:pt x="616" y="1152"/>
                    </a:lnTo>
                    <a:lnTo>
                      <a:pt x="616" y="1152"/>
                    </a:lnTo>
                    <a:lnTo>
                      <a:pt x="588" y="1152"/>
                    </a:lnTo>
                    <a:lnTo>
                      <a:pt x="562" y="1150"/>
                    </a:lnTo>
                    <a:lnTo>
                      <a:pt x="534" y="1146"/>
                    </a:lnTo>
                    <a:lnTo>
                      <a:pt x="508" y="1142"/>
                    </a:lnTo>
                    <a:lnTo>
                      <a:pt x="482" y="1136"/>
                    </a:lnTo>
                    <a:lnTo>
                      <a:pt x="456" y="1128"/>
                    </a:lnTo>
                    <a:lnTo>
                      <a:pt x="432" y="1120"/>
                    </a:lnTo>
                    <a:lnTo>
                      <a:pt x="408" y="1110"/>
                    </a:lnTo>
                    <a:lnTo>
                      <a:pt x="384" y="1100"/>
                    </a:lnTo>
                    <a:lnTo>
                      <a:pt x="360" y="1088"/>
                    </a:lnTo>
                    <a:lnTo>
                      <a:pt x="338" y="1074"/>
                    </a:lnTo>
                    <a:lnTo>
                      <a:pt x="316" y="1060"/>
                    </a:lnTo>
                    <a:lnTo>
                      <a:pt x="296" y="1046"/>
                    </a:lnTo>
                    <a:lnTo>
                      <a:pt x="276" y="1030"/>
                    </a:lnTo>
                    <a:lnTo>
                      <a:pt x="256" y="1012"/>
                    </a:lnTo>
                    <a:lnTo>
                      <a:pt x="238" y="994"/>
                    </a:lnTo>
                    <a:lnTo>
                      <a:pt x="220" y="976"/>
                    </a:lnTo>
                    <a:lnTo>
                      <a:pt x="202" y="956"/>
                    </a:lnTo>
                    <a:lnTo>
                      <a:pt x="186" y="936"/>
                    </a:lnTo>
                    <a:lnTo>
                      <a:pt x="172" y="916"/>
                    </a:lnTo>
                    <a:lnTo>
                      <a:pt x="158" y="894"/>
                    </a:lnTo>
                    <a:lnTo>
                      <a:pt x="144" y="872"/>
                    </a:lnTo>
                    <a:lnTo>
                      <a:pt x="132" y="848"/>
                    </a:lnTo>
                    <a:lnTo>
                      <a:pt x="122" y="824"/>
                    </a:lnTo>
                    <a:lnTo>
                      <a:pt x="112" y="800"/>
                    </a:lnTo>
                    <a:lnTo>
                      <a:pt x="104" y="776"/>
                    </a:lnTo>
                    <a:lnTo>
                      <a:pt x="96" y="750"/>
                    </a:lnTo>
                    <a:lnTo>
                      <a:pt x="90" y="724"/>
                    </a:lnTo>
                    <a:lnTo>
                      <a:pt x="86" y="698"/>
                    </a:lnTo>
                    <a:lnTo>
                      <a:pt x="82" y="670"/>
                    </a:lnTo>
                    <a:lnTo>
                      <a:pt x="80" y="644"/>
                    </a:lnTo>
                    <a:lnTo>
                      <a:pt x="80" y="616"/>
                    </a:lnTo>
                    <a:lnTo>
                      <a:pt x="80" y="6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sp3d extrusionH="114300" prstMaterial="matte">
                <a:bevelT w="38100" h="38100"/>
              </a:sp3d>
            </p:spPr>
            <p:txBody>
              <a:bodyPr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8" name="AutoShape 9"/>
            <p:cNvSpPr>
              <a:spLocks noChangeArrowheads="1"/>
            </p:cNvSpPr>
            <p:nvPr/>
          </p:nvSpPr>
          <p:spPr bwMode="auto">
            <a:xfrm>
              <a:off x="143733" y="2913022"/>
              <a:ext cx="7380595" cy="857250"/>
            </a:xfrm>
            <a:prstGeom prst="rightArrow">
              <a:avLst>
                <a:gd name="adj1" fmla="val 55046"/>
                <a:gd name="adj2" fmla="val 102674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20" name="TextBox 27"/>
            <p:cNvSpPr txBox="1">
              <a:spLocks noChangeArrowheads="1"/>
            </p:cNvSpPr>
            <p:nvPr/>
          </p:nvSpPr>
          <p:spPr bwMode="auto">
            <a:xfrm>
              <a:off x="258827" y="3155910"/>
              <a:ext cx="9382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anose="020B0604020202020204" pitchFamily="34" charset="0"/>
                </a:rPr>
                <a:t>2010</a:t>
              </a:r>
              <a:endParaRPr lang="ko-KR" altLang="ko-KR" b="1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anose="020B0604020202020204" pitchFamily="34" charset="0"/>
              </a:endParaRPr>
            </a:p>
          </p:txBody>
        </p:sp>
        <p:sp>
          <p:nvSpPr>
            <p:cNvPr id="21" name="TextBox 28"/>
            <p:cNvSpPr txBox="1">
              <a:spLocks noChangeArrowheads="1"/>
            </p:cNvSpPr>
            <p:nvPr/>
          </p:nvSpPr>
          <p:spPr bwMode="auto">
            <a:xfrm>
              <a:off x="1161052" y="3155910"/>
              <a:ext cx="9382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anose="020B0604020202020204" pitchFamily="34" charset="0"/>
                </a:rPr>
                <a:t>2011</a:t>
              </a:r>
              <a:endParaRPr lang="ko-KR" altLang="ko-KR" b="1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anose="020B0604020202020204" pitchFamily="34" charset="0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1881081" y="3155910"/>
              <a:ext cx="9382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anose="020B0604020202020204" pitchFamily="34" charset="0"/>
                </a:rPr>
                <a:t>2013</a:t>
              </a:r>
              <a:endParaRPr lang="ko-KR" altLang="ko-KR" b="1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anose="020B0604020202020204" pitchFamily="34" charset="0"/>
              </a:endParaRPr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 flipH="1">
              <a:off x="1978857" y="3698835"/>
              <a:ext cx="0" cy="203531"/>
            </a:xfrm>
            <a:prstGeom prst="line">
              <a:avLst/>
            </a:prstGeom>
            <a:noFill/>
            <a:ln w="31750" cap="rnd">
              <a:solidFill>
                <a:srgbClr val="9E9E9E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endParaRPr lang="ko-KR" altLang="en-US"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25" name="TextBox 35"/>
            <p:cNvSpPr txBox="1"/>
            <p:nvPr/>
          </p:nvSpPr>
          <p:spPr>
            <a:xfrm>
              <a:off x="107504" y="4228331"/>
              <a:ext cx="12943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안양대학교 입학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운전면허 취득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86011" y="3933056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2010</a:t>
              </a:r>
            </a:p>
          </p:txBody>
        </p:sp>
        <p:sp>
          <p:nvSpPr>
            <p:cNvPr id="27" name="TextBox 37"/>
            <p:cNvSpPr txBox="1"/>
            <p:nvPr/>
          </p:nvSpPr>
          <p:spPr>
            <a:xfrm>
              <a:off x="1541785" y="4228331"/>
              <a:ext cx="16086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공군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19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전투비행단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헌병 기동타격대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군 복무 수행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475656" y="3933056"/>
              <a:ext cx="1467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 smtClean="0">
                  <a:solidFill>
                    <a:schemeClr val="accent1">
                      <a:lumMod val="7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2011~2013</a:t>
              </a:r>
              <a:endParaRPr lang="en-US" altLang="ko-KR" b="1" dirty="0">
                <a:solidFill>
                  <a:schemeClr val="accent1">
                    <a:lumMod val="7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</p:txBody>
        </p:sp>
        <p:sp>
          <p:nvSpPr>
            <p:cNvPr id="29" name="Line 14"/>
            <p:cNvSpPr>
              <a:spLocks noChangeShapeType="1"/>
            </p:cNvSpPr>
            <p:nvPr/>
          </p:nvSpPr>
          <p:spPr bwMode="auto">
            <a:xfrm flipH="1">
              <a:off x="1281121" y="2814934"/>
              <a:ext cx="0" cy="193338"/>
            </a:xfrm>
            <a:prstGeom prst="line">
              <a:avLst/>
            </a:prstGeom>
            <a:noFill/>
            <a:ln w="31750" cap="rnd">
              <a:solidFill>
                <a:srgbClr val="9E9E9E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endParaRPr lang="ko-KR" altLang="en-US"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31" name="TextBox 41"/>
            <p:cNvSpPr txBox="1"/>
            <p:nvPr/>
          </p:nvSpPr>
          <p:spPr>
            <a:xfrm>
              <a:off x="448909" y="2319263"/>
              <a:ext cx="20294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학생회 기획차장 역할 수행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안양사이버과학축제 참여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56996" y="2023988"/>
              <a:ext cx="1467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 smtClean="0">
                  <a:solidFill>
                    <a:schemeClr val="accent1">
                      <a:lumMod val="7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2010~2011</a:t>
              </a:r>
              <a:endParaRPr lang="en-US" altLang="ko-KR" b="1" dirty="0">
                <a:solidFill>
                  <a:schemeClr val="accent1">
                    <a:lumMod val="7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11020" y="3103522"/>
              <a:ext cx="1071563" cy="4714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42" name="TextBox 31"/>
            <p:cNvSpPr txBox="1">
              <a:spLocks noChangeArrowheads="1"/>
            </p:cNvSpPr>
            <p:nvPr/>
          </p:nvSpPr>
          <p:spPr bwMode="auto">
            <a:xfrm>
              <a:off x="2627784" y="3155910"/>
              <a:ext cx="9382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anose="020B0604020202020204" pitchFamily="34" charset="0"/>
                </a:rPr>
                <a:t>2014</a:t>
              </a:r>
              <a:endParaRPr lang="ko-KR" altLang="ko-KR" b="1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anose="020B0604020202020204" pitchFamily="34" charset="0"/>
              </a:endParaRPr>
            </a:p>
          </p:txBody>
        </p:sp>
        <p:sp>
          <p:nvSpPr>
            <p:cNvPr id="52" name="Line 15"/>
            <p:cNvSpPr>
              <a:spLocks noChangeShapeType="1"/>
            </p:cNvSpPr>
            <p:nvPr/>
          </p:nvSpPr>
          <p:spPr bwMode="auto">
            <a:xfrm flipH="1">
              <a:off x="668165" y="3698835"/>
              <a:ext cx="0" cy="203531"/>
            </a:xfrm>
            <a:prstGeom prst="line">
              <a:avLst/>
            </a:prstGeom>
            <a:noFill/>
            <a:ln w="31750" cap="rnd">
              <a:solidFill>
                <a:srgbClr val="9E9E9E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endParaRPr lang="ko-KR" altLang="en-US"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58" name="TextBox 31"/>
            <p:cNvSpPr txBox="1">
              <a:spLocks noChangeArrowheads="1"/>
            </p:cNvSpPr>
            <p:nvPr/>
          </p:nvSpPr>
          <p:spPr bwMode="auto">
            <a:xfrm>
              <a:off x="3705795" y="3155910"/>
              <a:ext cx="9382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anose="020B0604020202020204" pitchFamily="34" charset="0"/>
                </a:rPr>
                <a:t>2015</a:t>
              </a:r>
              <a:endParaRPr lang="ko-KR" altLang="ko-KR" b="1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anose="020B0604020202020204" pitchFamily="34" charset="0"/>
              </a:endParaRPr>
            </a:p>
          </p:txBody>
        </p:sp>
        <p:sp>
          <p:nvSpPr>
            <p:cNvPr id="59" name="TextBox 31"/>
            <p:cNvSpPr txBox="1">
              <a:spLocks noChangeArrowheads="1"/>
            </p:cNvSpPr>
            <p:nvPr/>
          </p:nvSpPr>
          <p:spPr bwMode="auto">
            <a:xfrm>
              <a:off x="5130341" y="3155910"/>
              <a:ext cx="9382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anose="020B0604020202020204" pitchFamily="34" charset="0"/>
                </a:rPr>
                <a:t>2016</a:t>
              </a:r>
              <a:endParaRPr lang="ko-KR" altLang="ko-KR" b="1" dirty="0">
                <a:solidFill>
                  <a:schemeClr val="bg1"/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anose="020B0604020202020204" pitchFamily="34" charset="0"/>
              </a:endParaRPr>
            </a:p>
          </p:txBody>
        </p:sp>
        <p:sp>
          <p:nvSpPr>
            <p:cNvPr id="60" name="Line 15"/>
            <p:cNvSpPr>
              <a:spLocks noChangeShapeType="1"/>
            </p:cNvSpPr>
            <p:nvPr/>
          </p:nvSpPr>
          <p:spPr bwMode="auto">
            <a:xfrm flipH="1">
              <a:off x="3059832" y="1628800"/>
              <a:ext cx="4763" cy="1462087"/>
            </a:xfrm>
            <a:prstGeom prst="line">
              <a:avLst/>
            </a:prstGeom>
            <a:noFill/>
            <a:ln w="31750" cap="rnd">
              <a:solidFill>
                <a:srgbClr val="9E9E9E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endParaRPr lang="ko-KR" altLang="en-US"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61" name="TextBox 37"/>
            <p:cNvSpPr txBox="1"/>
            <p:nvPr/>
          </p:nvSpPr>
          <p:spPr>
            <a:xfrm>
              <a:off x="3102695" y="1995512"/>
              <a:ext cx="218226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2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학년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1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학기 차석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2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학년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2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학기 수석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(ALL  A+)</a:t>
              </a:r>
            </a:p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교내 공동컴퓨터실  관리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알바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093170" y="1700237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 smtClean="0">
                  <a:solidFill>
                    <a:schemeClr val="accent1">
                      <a:lumMod val="7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2014</a:t>
              </a:r>
              <a:endParaRPr lang="en-US" altLang="ko-KR" b="1" dirty="0">
                <a:solidFill>
                  <a:schemeClr val="accent1">
                    <a:lumMod val="7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>
              <a:off x="4139953" y="3675484"/>
              <a:ext cx="0" cy="1594029"/>
            </a:xfrm>
            <a:prstGeom prst="line">
              <a:avLst/>
            </a:prstGeom>
            <a:noFill/>
            <a:ln w="31750" cap="rnd">
              <a:solidFill>
                <a:srgbClr val="9E9E9E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endParaRPr lang="ko-KR" altLang="en-US"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64" name="TextBox 43"/>
            <p:cNvSpPr txBox="1"/>
            <p:nvPr/>
          </p:nvSpPr>
          <p:spPr>
            <a:xfrm>
              <a:off x="4182814" y="4069184"/>
              <a:ext cx="2431869" cy="1284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3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학년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1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학기 차석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3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학년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2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학기 수석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안양사이버과학축제 참여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교내 공동컴퓨터실 관리 </a:t>
              </a: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알바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컴퓨터활용능력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1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급 취득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ko-KR" altLang="en-US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리눅스마스터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2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급 취득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교수님이 쓰신 책의 예제  디버깅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173290" y="3775497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 smtClean="0">
                  <a:solidFill>
                    <a:schemeClr val="accent1">
                      <a:lumMod val="7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2015</a:t>
              </a:r>
              <a:endParaRPr lang="en-US" altLang="ko-KR" b="1" dirty="0">
                <a:solidFill>
                  <a:schemeClr val="accent1">
                    <a:lumMod val="7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</p:txBody>
        </p:sp>
        <p:sp>
          <p:nvSpPr>
            <p:cNvPr id="66" name="Line 15"/>
            <p:cNvSpPr>
              <a:spLocks noChangeShapeType="1"/>
            </p:cNvSpPr>
            <p:nvPr/>
          </p:nvSpPr>
          <p:spPr bwMode="auto">
            <a:xfrm flipH="1">
              <a:off x="5568228" y="1628800"/>
              <a:ext cx="4763" cy="1462087"/>
            </a:xfrm>
            <a:prstGeom prst="line">
              <a:avLst/>
            </a:prstGeom>
            <a:noFill/>
            <a:ln w="31750" cap="rnd">
              <a:solidFill>
                <a:srgbClr val="9E9E9E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endParaRPr lang="ko-KR" altLang="en-US">
                <a:latin typeface="나눔고딕 ExtraBold" panose="020B0600000101010101" charset="-127"/>
                <a:ea typeface="나눔고딕 ExtraBold" panose="020B0600000101010101" charset="-127"/>
              </a:endParaRPr>
            </a:p>
          </p:txBody>
        </p:sp>
        <p:sp>
          <p:nvSpPr>
            <p:cNvPr id="67" name="TextBox 37"/>
            <p:cNvSpPr txBox="1"/>
            <p:nvPr/>
          </p:nvSpPr>
          <p:spPr>
            <a:xfrm>
              <a:off x="5611091" y="1995512"/>
              <a:ext cx="2182264" cy="770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4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학년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1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학기 수석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(ALL  A+)</a:t>
              </a:r>
            </a:p>
            <a:p>
              <a:pPr>
                <a:defRPr/>
              </a:pP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1~2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월 교수님 회사 인턴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정보처리기사 취득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  <a:p>
              <a:pPr>
                <a:defRPr/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졸업프로젝트 학과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1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등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601566" y="1700237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 smtClean="0">
                  <a:solidFill>
                    <a:schemeClr val="accent1">
                      <a:lumMod val="75000"/>
                    </a:schemeClr>
                  </a:solidFill>
                  <a:latin typeface="나눔고딕 ExtraBold" panose="020B0600000101010101" charset="-127"/>
                  <a:ea typeface="나눔고딕 ExtraBold" panose="020B0600000101010101" charset="-127"/>
                  <a:cs typeface="Arial" pitchFamily="34" charset="0"/>
                </a:rPr>
                <a:t>2016</a:t>
              </a:r>
              <a:endParaRPr lang="en-US" altLang="ko-KR" b="1" dirty="0">
                <a:solidFill>
                  <a:schemeClr val="accent1">
                    <a:lumMod val="75000"/>
                  </a:schemeClr>
                </a:solidFill>
                <a:latin typeface="나눔고딕 ExtraBold" panose="020B0600000101010101" charset="-127"/>
                <a:ea typeface="나눔고딕 ExtraBold" panose="020B0600000101010101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75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51125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2. </a:t>
            </a:r>
            <a:r>
              <a:rPr lang="ko-KR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주요활동</a:t>
            </a:r>
            <a:endParaRPr lang="en-US" altLang="ko-KR" sz="2800" dirty="0" smtClean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21500"/>
              </p:ext>
            </p:extLst>
          </p:nvPr>
        </p:nvGraphicFramePr>
        <p:xfrm>
          <a:off x="179512" y="1397000"/>
          <a:ext cx="8784977" cy="483756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16224"/>
                <a:gridCol w="1368152"/>
                <a:gridCol w="5400601"/>
              </a:tblGrid>
              <a:tr h="430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활동기간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활동내용</a:t>
                      </a:r>
                      <a:endParaRPr lang="ko-KR" altLang="en-US" dirty="0"/>
                    </a:p>
                  </a:txBody>
                  <a:tcPr/>
                </a:tc>
              </a:tr>
              <a:tr h="4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학생회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학과 학생회 기획차장 수행</a:t>
                      </a:r>
                      <a:endParaRPr lang="ko-KR" altLang="en-US" dirty="0"/>
                    </a:p>
                  </a:txBody>
                  <a:tcPr/>
                </a:tc>
              </a:tr>
              <a:tr h="4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2010, 2015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대외활동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안양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dirty="0" smtClean="0"/>
                        <a:t>사이버과학축제 참여</a:t>
                      </a:r>
                      <a:endParaRPr lang="ko-KR" altLang="en-US" dirty="0"/>
                    </a:p>
                  </a:txBody>
                  <a:tcPr/>
                </a:tc>
              </a:tr>
              <a:tr h="4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2014~2016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동아리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안양대학교 축구동아리 </a:t>
                      </a:r>
                      <a:r>
                        <a:rPr lang="en-US" altLang="ko-KR" dirty="0" smtClean="0"/>
                        <a:t>Two</a:t>
                      </a:r>
                      <a:r>
                        <a:rPr lang="en-US" altLang="ko-KR" baseline="0" dirty="0" smtClean="0"/>
                        <a:t> Top</a:t>
                      </a:r>
                      <a:endParaRPr lang="ko-KR" altLang="en-US" dirty="0"/>
                    </a:p>
                  </a:txBody>
                  <a:tcPr/>
                </a:tc>
              </a:tr>
              <a:tr h="45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2014.09~2015.12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아르바이트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안양대학교 공동컴퓨터실 </a:t>
                      </a:r>
                      <a:r>
                        <a:rPr lang="ko-KR" altLang="en-US" dirty="0" smtClean="0"/>
                        <a:t>국가근로장학생</a:t>
                      </a:r>
                      <a:endParaRPr lang="ko-KR" altLang="en-US" dirty="0"/>
                    </a:p>
                  </a:txBody>
                  <a:tcPr/>
                </a:tc>
              </a:tr>
              <a:tr h="743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2015.03~2016.08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연구과제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차원 </a:t>
                      </a:r>
                      <a:r>
                        <a:rPr lang="ko-KR" altLang="en-US" dirty="0" err="1" smtClean="0"/>
                        <a:t>유해콘텐츠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멀티모달</a:t>
                      </a:r>
                      <a:r>
                        <a:rPr lang="ko-KR" altLang="en-US" dirty="0" smtClean="0"/>
                        <a:t> 탐지 및 사용자 맞춤형 </a:t>
                      </a:r>
                      <a:r>
                        <a:rPr lang="ko-KR" altLang="en-US" dirty="0" err="1" smtClean="0"/>
                        <a:t>필터링</a:t>
                      </a:r>
                      <a:r>
                        <a:rPr lang="ko-KR" altLang="en-US" dirty="0" smtClean="0"/>
                        <a:t> 기술 개발</a:t>
                      </a:r>
                      <a:endParaRPr lang="ko-KR" altLang="en-US" dirty="0"/>
                    </a:p>
                  </a:txBody>
                  <a:tcPr/>
                </a:tc>
              </a:tr>
              <a:tr h="743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2015.04~2015.05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연구과제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effectLst/>
                        </a:rPr>
                        <a:t>비접촉식</a:t>
                      </a:r>
                      <a:r>
                        <a:rPr lang="ko-KR" altLang="en-US" dirty="0" smtClean="0">
                          <a:effectLst/>
                        </a:rPr>
                        <a:t> 센서 태그를 이용한 가축의 종합적인 이력관리 시스템 개발</a:t>
                      </a:r>
                      <a:r>
                        <a:rPr lang="en-US" altLang="ko-KR" dirty="0" smtClean="0">
                          <a:effectLst/>
                        </a:rPr>
                        <a:t> </a:t>
                      </a:r>
                      <a:r>
                        <a:rPr lang="ko-KR" altLang="en-US" dirty="0" smtClean="0">
                          <a:effectLst/>
                        </a:rPr>
                        <a:t>관련 축산 </a:t>
                      </a:r>
                      <a:r>
                        <a:rPr lang="en-US" altLang="ko-KR" dirty="0" smtClean="0">
                          <a:effectLst/>
                        </a:rPr>
                        <a:t>IT </a:t>
                      </a:r>
                      <a:r>
                        <a:rPr lang="ko-KR" altLang="en-US" dirty="0" smtClean="0">
                          <a:effectLst/>
                        </a:rPr>
                        <a:t>기술정보 수집</a:t>
                      </a:r>
                      <a:endParaRPr lang="ko-KR" altLang="en-US" dirty="0"/>
                    </a:p>
                  </a:txBody>
                  <a:tcPr/>
                </a:tc>
              </a:tr>
              <a:tr h="743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2016.01~2016.02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AVC(</a:t>
                      </a:r>
                      <a:r>
                        <a:rPr lang="ko-KR" altLang="en-US" dirty="0" smtClean="0"/>
                        <a:t>교통량 조사 장비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ko-KR" altLang="en-US" dirty="0" smtClean="0"/>
                        <a:t>의 데이터와 실제 촬영 영상 데이터가 일치한 지 비교 분석</a:t>
                      </a:r>
                      <a:endParaRPr lang="ko-KR" altLang="en-US" dirty="0"/>
                    </a:p>
                  </a:txBody>
                  <a:tcPr/>
                </a:tc>
              </a:tr>
              <a:tr h="430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동아리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경기도 광명시 </a:t>
                      </a:r>
                      <a:r>
                        <a:rPr lang="ko-KR" altLang="en-US" dirty="0" err="1" smtClean="0"/>
                        <a:t>족구단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‘</a:t>
                      </a:r>
                      <a:r>
                        <a:rPr lang="ko-KR" altLang="en-US" dirty="0" smtClean="0"/>
                        <a:t>천하무적 </a:t>
                      </a:r>
                      <a:r>
                        <a:rPr lang="ko-KR" altLang="en-US" dirty="0" err="1" smtClean="0"/>
                        <a:t>족구단</a:t>
                      </a:r>
                      <a:r>
                        <a:rPr lang="en-US" altLang="ko-KR" dirty="0" smtClean="0"/>
                        <a:t>’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63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518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3. </a:t>
            </a:r>
            <a:r>
              <a:rPr lang="ko-KR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전공과목이수</a:t>
            </a:r>
            <a:endParaRPr lang="en-US" altLang="ko-KR" sz="2800" dirty="0" smtClean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자유형 16"/>
          <p:cNvSpPr/>
          <p:nvPr/>
        </p:nvSpPr>
        <p:spPr>
          <a:xfrm>
            <a:off x="325433" y="1700809"/>
            <a:ext cx="1857374" cy="880634"/>
          </a:xfrm>
          <a:custGeom>
            <a:avLst/>
            <a:gdLst>
              <a:gd name="connsiteX0" fmla="*/ 0 w 1857374"/>
              <a:gd name="connsiteY0" fmla="*/ 0 h 742949"/>
              <a:gd name="connsiteX1" fmla="*/ 1857374 w 1857374"/>
              <a:gd name="connsiteY1" fmla="*/ 0 h 742949"/>
              <a:gd name="connsiteX2" fmla="*/ 1857374 w 1857374"/>
              <a:gd name="connsiteY2" fmla="*/ 742949 h 742949"/>
              <a:gd name="connsiteX3" fmla="*/ 0 w 1857374"/>
              <a:gd name="connsiteY3" fmla="*/ 742949 h 742949"/>
              <a:gd name="connsiteX4" fmla="*/ 0 w 1857374"/>
              <a:gd name="connsiteY4" fmla="*/ 0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742949">
                <a:moveTo>
                  <a:pt x="0" y="0"/>
                </a:moveTo>
                <a:lnTo>
                  <a:pt x="1857374" y="0"/>
                </a:lnTo>
                <a:lnTo>
                  <a:pt x="1857374" y="742949"/>
                </a:lnTo>
                <a:lnTo>
                  <a:pt x="0" y="7429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/>
              <a:t>C</a:t>
            </a:r>
            <a:endParaRPr lang="ko-KR" altLang="en-US" sz="2000" kern="1200" dirty="0"/>
          </a:p>
        </p:txBody>
      </p:sp>
      <p:sp>
        <p:nvSpPr>
          <p:cNvPr id="18" name="자유형 17"/>
          <p:cNvSpPr/>
          <p:nvPr/>
        </p:nvSpPr>
        <p:spPr>
          <a:xfrm>
            <a:off x="325433" y="2581442"/>
            <a:ext cx="1857374" cy="2143702"/>
          </a:xfrm>
          <a:custGeom>
            <a:avLst/>
            <a:gdLst>
              <a:gd name="connsiteX0" fmla="*/ 0 w 1857374"/>
              <a:gd name="connsiteY0" fmla="*/ 0 h 1141920"/>
              <a:gd name="connsiteX1" fmla="*/ 1857374 w 1857374"/>
              <a:gd name="connsiteY1" fmla="*/ 0 h 1141920"/>
              <a:gd name="connsiteX2" fmla="*/ 1857374 w 1857374"/>
              <a:gd name="connsiteY2" fmla="*/ 1141920 h 1141920"/>
              <a:gd name="connsiteX3" fmla="*/ 0 w 1857374"/>
              <a:gd name="connsiteY3" fmla="*/ 1141920 h 1141920"/>
              <a:gd name="connsiteX4" fmla="*/ 0 w 1857374"/>
              <a:gd name="connsiteY4" fmla="*/ 0 h 114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1141920">
                <a:moveTo>
                  <a:pt x="0" y="0"/>
                </a:moveTo>
                <a:lnTo>
                  <a:pt x="1857374" y="0"/>
                </a:lnTo>
                <a:lnTo>
                  <a:pt x="1857374" y="1141920"/>
                </a:lnTo>
                <a:lnTo>
                  <a:pt x="0" y="11419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ko-KR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lang="ko-KR" altLang="en-US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프로그래밍 </a:t>
            </a:r>
            <a:r>
              <a:rPr lang="en-US" altLang="ko-KR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ko-KR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lang="ko-KR" altLang="en-US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프로그래밍 </a:t>
            </a:r>
            <a:r>
              <a:rPr lang="en-US" altLang="ko-KR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II</a:t>
            </a: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자료구조</a:t>
            </a:r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객체지향프로그래밍 </a:t>
            </a:r>
            <a:r>
              <a:rPr lang="en-US" altLang="ko-KR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I (C++)</a:t>
            </a: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객체지향프로그래밍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II (C++)</a:t>
            </a: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멀티미디어 처리</a:t>
            </a:r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(MFC)</a:t>
            </a:r>
          </a:p>
        </p:txBody>
      </p:sp>
      <p:sp>
        <p:nvSpPr>
          <p:cNvPr id="19" name="자유형 18"/>
          <p:cNvSpPr/>
          <p:nvPr/>
        </p:nvSpPr>
        <p:spPr>
          <a:xfrm>
            <a:off x="2442840" y="1700809"/>
            <a:ext cx="1857374" cy="880634"/>
          </a:xfrm>
          <a:custGeom>
            <a:avLst/>
            <a:gdLst>
              <a:gd name="connsiteX0" fmla="*/ 0 w 1857374"/>
              <a:gd name="connsiteY0" fmla="*/ 0 h 742949"/>
              <a:gd name="connsiteX1" fmla="*/ 1857374 w 1857374"/>
              <a:gd name="connsiteY1" fmla="*/ 0 h 742949"/>
              <a:gd name="connsiteX2" fmla="*/ 1857374 w 1857374"/>
              <a:gd name="connsiteY2" fmla="*/ 742949 h 742949"/>
              <a:gd name="connsiteX3" fmla="*/ 0 w 1857374"/>
              <a:gd name="connsiteY3" fmla="*/ 742949 h 742949"/>
              <a:gd name="connsiteX4" fmla="*/ 0 w 1857374"/>
              <a:gd name="connsiteY4" fmla="*/ 0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742949">
                <a:moveTo>
                  <a:pt x="0" y="0"/>
                </a:moveTo>
                <a:lnTo>
                  <a:pt x="1857374" y="0"/>
                </a:lnTo>
                <a:lnTo>
                  <a:pt x="1857374" y="742949"/>
                </a:lnTo>
                <a:lnTo>
                  <a:pt x="0" y="7429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/>
              <a:t>Web/App</a:t>
            </a:r>
            <a:endParaRPr lang="ko-KR" altLang="en-US" sz="2000" kern="1200" dirty="0"/>
          </a:p>
        </p:txBody>
      </p:sp>
      <p:sp>
        <p:nvSpPr>
          <p:cNvPr id="20" name="자유형 19"/>
          <p:cNvSpPr/>
          <p:nvPr/>
        </p:nvSpPr>
        <p:spPr>
          <a:xfrm>
            <a:off x="2442840" y="2581442"/>
            <a:ext cx="1857374" cy="2719766"/>
          </a:xfrm>
          <a:custGeom>
            <a:avLst/>
            <a:gdLst>
              <a:gd name="connsiteX0" fmla="*/ 0 w 1857374"/>
              <a:gd name="connsiteY0" fmla="*/ 0 h 1141920"/>
              <a:gd name="connsiteX1" fmla="*/ 1857374 w 1857374"/>
              <a:gd name="connsiteY1" fmla="*/ 0 h 1141920"/>
              <a:gd name="connsiteX2" fmla="*/ 1857374 w 1857374"/>
              <a:gd name="connsiteY2" fmla="*/ 1141920 h 1141920"/>
              <a:gd name="connsiteX3" fmla="*/ 0 w 1857374"/>
              <a:gd name="connsiteY3" fmla="*/ 1141920 h 1141920"/>
              <a:gd name="connsiteX4" fmla="*/ 0 w 1857374"/>
              <a:gd name="connsiteY4" fmla="*/ 0 h 114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1141920">
                <a:moveTo>
                  <a:pt x="0" y="0"/>
                </a:moveTo>
                <a:lnTo>
                  <a:pt x="1857374" y="0"/>
                </a:lnTo>
                <a:lnTo>
                  <a:pt x="1857374" y="1141920"/>
                </a:lnTo>
                <a:lnTo>
                  <a:pt x="0" y="11419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ko-KR" sz="1400" spc="-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JAVA </a:t>
            </a:r>
            <a:r>
              <a:rPr lang="ko-KR" altLang="en-US" sz="1400" spc="-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프로그래밍 </a:t>
            </a:r>
            <a:r>
              <a:rPr lang="en-US" altLang="ko-KR" sz="1400" spc="-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I</a:t>
            </a: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ko-KR" sz="1400" kern="1200" spc="-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JAVA </a:t>
            </a:r>
            <a:r>
              <a:rPr lang="ko-KR" altLang="en-US" sz="1400" kern="1200" spc="-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프로그래밍 </a:t>
            </a:r>
            <a:r>
              <a:rPr lang="en-US" altLang="ko-KR" sz="1400" kern="1200" spc="-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II</a:t>
            </a:r>
            <a:endParaRPr lang="ko-KR" altLang="en-US" sz="1400" kern="1200" spc="-1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앱</a:t>
            </a:r>
            <a:r>
              <a:rPr lang="ko-KR" altLang="en-US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프로그래밍</a:t>
            </a:r>
            <a:endParaRPr lang="en-US" altLang="ko-KR" sz="1400" kern="12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스마트시스템응용기술</a:t>
            </a:r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(Android)</a:t>
            </a: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인터넷응용</a:t>
            </a:r>
            <a:r>
              <a:rPr lang="en-US" altLang="ko-KR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(HTML)</a:t>
            </a: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웹 프로그래밍</a:t>
            </a:r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(PHP)</a:t>
            </a: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오픈소스</a:t>
            </a:r>
            <a:r>
              <a:rPr lang="ko-KR" altLang="en-US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프로그래밍</a:t>
            </a:r>
            <a:r>
              <a:rPr lang="en-US" altLang="ko-KR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(HTML, </a:t>
            </a:r>
            <a:r>
              <a:rPr lang="en-US" altLang="ko-KR" sz="1400" kern="12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Javascript</a:t>
            </a:r>
            <a:r>
              <a:rPr lang="en-US" altLang="ko-KR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1400" kern="12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641942" y="1700809"/>
            <a:ext cx="1857374" cy="880634"/>
          </a:xfrm>
          <a:custGeom>
            <a:avLst/>
            <a:gdLst>
              <a:gd name="connsiteX0" fmla="*/ 0 w 1857374"/>
              <a:gd name="connsiteY0" fmla="*/ 0 h 742949"/>
              <a:gd name="connsiteX1" fmla="*/ 1857374 w 1857374"/>
              <a:gd name="connsiteY1" fmla="*/ 0 h 742949"/>
              <a:gd name="connsiteX2" fmla="*/ 1857374 w 1857374"/>
              <a:gd name="connsiteY2" fmla="*/ 742949 h 742949"/>
              <a:gd name="connsiteX3" fmla="*/ 0 w 1857374"/>
              <a:gd name="connsiteY3" fmla="*/ 742949 h 742949"/>
              <a:gd name="connsiteX4" fmla="*/ 0 w 1857374"/>
              <a:gd name="connsiteY4" fmla="*/ 0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742949">
                <a:moveTo>
                  <a:pt x="0" y="0"/>
                </a:moveTo>
                <a:lnTo>
                  <a:pt x="1857374" y="0"/>
                </a:lnTo>
                <a:lnTo>
                  <a:pt x="1857374" y="742949"/>
                </a:lnTo>
                <a:lnTo>
                  <a:pt x="0" y="74294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/>
              <a:t>기 타</a:t>
            </a:r>
            <a:endParaRPr lang="ko-KR" altLang="en-US" sz="2000" kern="1200" dirty="0"/>
          </a:p>
        </p:txBody>
      </p:sp>
      <p:sp>
        <p:nvSpPr>
          <p:cNvPr id="22" name="자유형 21"/>
          <p:cNvSpPr/>
          <p:nvPr/>
        </p:nvSpPr>
        <p:spPr>
          <a:xfrm>
            <a:off x="6643848" y="2581442"/>
            <a:ext cx="1857374" cy="1495630"/>
          </a:xfrm>
          <a:custGeom>
            <a:avLst/>
            <a:gdLst>
              <a:gd name="connsiteX0" fmla="*/ 0 w 1857374"/>
              <a:gd name="connsiteY0" fmla="*/ 0 h 1141920"/>
              <a:gd name="connsiteX1" fmla="*/ 1857374 w 1857374"/>
              <a:gd name="connsiteY1" fmla="*/ 0 h 1141920"/>
              <a:gd name="connsiteX2" fmla="*/ 1857374 w 1857374"/>
              <a:gd name="connsiteY2" fmla="*/ 1141920 h 1141920"/>
              <a:gd name="connsiteX3" fmla="*/ 0 w 1857374"/>
              <a:gd name="connsiteY3" fmla="*/ 1141920 h 1141920"/>
              <a:gd name="connsiteX4" fmla="*/ 0 w 1857374"/>
              <a:gd name="connsiteY4" fmla="*/ 0 h 114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1141920">
                <a:moveTo>
                  <a:pt x="0" y="0"/>
                </a:moveTo>
                <a:lnTo>
                  <a:pt x="1857374" y="0"/>
                </a:lnTo>
                <a:lnTo>
                  <a:pt x="1857374" y="1141920"/>
                </a:lnTo>
                <a:lnTo>
                  <a:pt x="0" y="11419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spc="-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데이터베이스 실무</a:t>
            </a:r>
            <a:endParaRPr lang="en-US" altLang="ko-KR" sz="1400" spc="-1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spc="-1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오라클</a:t>
            </a:r>
            <a:r>
              <a:rPr lang="ko-KR" altLang="en-US" sz="1400" kern="1200" spc="-1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프로그래밍</a:t>
            </a:r>
            <a:endParaRPr lang="en-US" altLang="ko-KR" sz="1400" kern="1200" spc="-1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윈도우 프로그래밍</a:t>
            </a:r>
            <a:r>
              <a:rPr lang="en-US" altLang="ko-KR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(Visual Basic)</a:t>
            </a: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빅데이터응용기술</a:t>
            </a:r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(R)</a:t>
            </a:r>
            <a:endParaRPr lang="en-US" altLang="ko-KR" sz="1400" kern="12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lvl="1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1400" kern="12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altLang="en-US" sz="1400" kern="12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4543344" y="1700809"/>
            <a:ext cx="1857374" cy="880634"/>
          </a:xfrm>
          <a:custGeom>
            <a:avLst/>
            <a:gdLst>
              <a:gd name="connsiteX0" fmla="*/ 0 w 1857374"/>
              <a:gd name="connsiteY0" fmla="*/ 0 h 742949"/>
              <a:gd name="connsiteX1" fmla="*/ 1857374 w 1857374"/>
              <a:gd name="connsiteY1" fmla="*/ 0 h 742949"/>
              <a:gd name="connsiteX2" fmla="*/ 1857374 w 1857374"/>
              <a:gd name="connsiteY2" fmla="*/ 742949 h 742949"/>
              <a:gd name="connsiteX3" fmla="*/ 0 w 1857374"/>
              <a:gd name="connsiteY3" fmla="*/ 742949 h 742949"/>
              <a:gd name="connsiteX4" fmla="*/ 0 w 1857374"/>
              <a:gd name="connsiteY4" fmla="*/ 0 h 7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742949">
                <a:moveTo>
                  <a:pt x="0" y="0"/>
                </a:moveTo>
                <a:lnTo>
                  <a:pt x="1857374" y="0"/>
                </a:lnTo>
                <a:lnTo>
                  <a:pt x="1857374" y="742949"/>
                </a:lnTo>
                <a:lnTo>
                  <a:pt x="0" y="7429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/>
              <a:t>Computer</a:t>
            </a:r>
          </a:p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/>
              <a:t>System</a:t>
            </a:r>
            <a:endParaRPr lang="ko-KR" altLang="en-US" sz="2000" kern="1200" dirty="0"/>
          </a:p>
        </p:txBody>
      </p:sp>
      <p:sp>
        <p:nvSpPr>
          <p:cNvPr id="26" name="자유형 25"/>
          <p:cNvSpPr/>
          <p:nvPr/>
        </p:nvSpPr>
        <p:spPr>
          <a:xfrm>
            <a:off x="4545250" y="2581442"/>
            <a:ext cx="1857374" cy="1495630"/>
          </a:xfrm>
          <a:custGeom>
            <a:avLst/>
            <a:gdLst>
              <a:gd name="connsiteX0" fmla="*/ 0 w 1857374"/>
              <a:gd name="connsiteY0" fmla="*/ 0 h 1141920"/>
              <a:gd name="connsiteX1" fmla="*/ 1857374 w 1857374"/>
              <a:gd name="connsiteY1" fmla="*/ 0 h 1141920"/>
              <a:gd name="connsiteX2" fmla="*/ 1857374 w 1857374"/>
              <a:gd name="connsiteY2" fmla="*/ 1141920 h 1141920"/>
              <a:gd name="connsiteX3" fmla="*/ 0 w 1857374"/>
              <a:gd name="connsiteY3" fmla="*/ 1141920 h 1141920"/>
              <a:gd name="connsiteX4" fmla="*/ 0 w 1857374"/>
              <a:gd name="connsiteY4" fmla="*/ 0 h 114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7374" h="1141920">
                <a:moveTo>
                  <a:pt x="0" y="0"/>
                </a:moveTo>
                <a:lnTo>
                  <a:pt x="1857374" y="0"/>
                </a:lnTo>
                <a:lnTo>
                  <a:pt x="1857374" y="1141920"/>
                </a:lnTo>
                <a:lnTo>
                  <a:pt x="0" y="1141920"/>
                </a:lnTo>
                <a:lnTo>
                  <a:pt x="0" y="0"/>
                </a:lnTo>
                <a:close/>
              </a:path>
            </a:pathLst>
          </a:custGeom>
          <a:solidFill>
            <a:srgbClr val="D9E1CE"/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운영체제</a:t>
            </a:r>
            <a:endParaRPr lang="en-US" altLang="ko-KR" sz="1400" kern="12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컴퓨터구조론</a:t>
            </a:r>
            <a:endParaRPr lang="en-US" altLang="ko-KR" sz="1400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멀티미디어 통신</a:t>
            </a:r>
            <a:r>
              <a:rPr lang="en-US" altLang="ko-KR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(TCP/IP)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228600" lvl="1" indent="-228600" algn="l" defTabSz="8890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시스템 프로그래밍</a:t>
            </a:r>
            <a:r>
              <a:rPr lang="en-US" altLang="ko-KR" sz="1400" kern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(Linux)</a:t>
            </a:r>
            <a:endParaRPr lang="ko-KR" altLang="en-US" sz="1400" kern="12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1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518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3. </a:t>
            </a:r>
            <a:r>
              <a:rPr lang="ko-KR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전공과목이수</a:t>
            </a:r>
            <a:endParaRPr lang="en-US" altLang="ko-KR" sz="2800" dirty="0" smtClean="0">
              <a:solidFill>
                <a:prstClr val="black">
                  <a:lumMod val="65000"/>
                  <a:lumOff val="35000"/>
                </a:prstClr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79512" y="-380"/>
            <a:ext cx="7560840" cy="4725524"/>
            <a:chOff x="569580" y="1253806"/>
            <a:chExt cx="7560840" cy="4725524"/>
          </a:xfrm>
        </p:grpSpPr>
        <p:sp>
          <p:nvSpPr>
            <p:cNvPr id="4" name="도형 3"/>
            <p:cNvSpPr/>
            <p:nvPr/>
          </p:nvSpPr>
          <p:spPr>
            <a:xfrm>
              <a:off x="569580" y="1253806"/>
              <a:ext cx="7560840" cy="4725524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타원 12"/>
            <p:cNvSpPr/>
            <p:nvPr/>
          </p:nvSpPr>
          <p:spPr>
            <a:xfrm>
              <a:off x="5201031" y="2162908"/>
              <a:ext cx="1224136" cy="10081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A+</a:t>
              </a:r>
              <a:endParaRPr lang="ko-KR" altLang="en-US" sz="28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593912" y="2810980"/>
              <a:ext cx="864100" cy="7200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A</a:t>
              </a:r>
              <a:endParaRPr lang="ko-KR" altLang="en-US" sz="2400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2225763" y="3675076"/>
              <a:ext cx="720081" cy="50405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다음_Regular" panose="02000603060000000000" pitchFamily="2" charset="-127"/>
                  <a:ea typeface="다음_Regular" panose="02000603060000000000" pitchFamily="2" charset="-127"/>
                </a:rPr>
                <a:t>B+</a:t>
              </a:r>
              <a:endParaRPr lang="ko-KR" altLang="en-US" dirty="0"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sp>
        <p:nvSpPr>
          <p:cNvPr id="15" name="사각형 설명선 14"/>
          <p:cNvSpPr/>
          <p:nvPr/>
        </p:nvSpPr>
        <p:spPr>
          <a:xfrm>
            <a:off x="5787955" y="2292236"/>
            <a:ext cx="2240430" cy="4017084"/>
          </a:xfrm>
          <a:prstGeom prst="wedgeRectCallout">
            <a:avLst>
              <a:gd name="adj1" fmla="val -50422"/>
              <a:gd name="adj2" fmla="val -59967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 </a:t>
            </a:r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프로그래밍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윈도우 프로그래밍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객체지향 프로그래밍</a:t>
            </a:r>
            <a:r>
              <a:rPr lang="en-US" altLang="ko-KR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I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객체지향 프로그래밍 </a:t>
            </a:r>
            <a:r>
              <a:rPr lang="en-US" altLang="ko-KR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II</a:t>
            </a: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오라클</a:t>
            </a:r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프로그래밍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오픈소스</a:t>
            </a:r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프로그래밍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앱</a:t>
            </a:r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프로그래밍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JAVA </a:t>
            </a:r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프로그래밍 </a:t>
            </a:r>
            <a:r>
              <a:rPr lang="en-US" altLang="ko-KR" sz="1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II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웹 프로그래밍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시스템 프로그래밍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게임 프로그래밍 </a:t>
            </a:r>
            <a:r>
              <a:rPr lang="en-US" altLang="ko-KR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스마트시스템응용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인터넷응용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멀티미디어 처리</a:t>
            </a:r>
            <a:endParaRPr lang="en-US" altLang="ko-KR" sz="1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멀티미디어 </a:t>
            </a:r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통신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데이터베이스실무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컴퓨터구조론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3758726" y="2707327"/>
            <a:ext cx="1749378" cy="964012"/>
          </a:xfrm>
          <a:prstGeom prst="wedgeRectCallout">
            <a:avLst>
              <a:gd name="adj1" fmla="val -54969"/>
              <a:gd name="adj2" fmla="val -98506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빅데이터응용기술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자료구조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운영체제</a:t>
            </a:r>
            <a:endParaRPr lang="en-US" altLang="ko-KR" sz="1400" dirty="0" smtClean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1361272" y="3248184"/>
            <a:ext cx="1842572" cy="646478"/>
          </a:xfrm>
          <a:prstGeom prst="wedgeRectCallout">
            <a:avLst>
              <a:gd name="adj1" fmla="val 1931"/>
              <a:gd name="adj2" fmla="val -98981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JAVA</a:t>
            </a:r>
            <a:r>
              <a:rPr lang="ko-KR" altLang="en-US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프로그래밍 </a:t>
            </a:r>
            <a:r>
              <a:rPr lang="en-US" altLang="ko-KR" sz="1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85730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340768"/>
            <a:ext cx="3672408" cy="33123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7502" y="4869160"/>
            <a:ext cx="58480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아두이노를</a:t>
            </a:r>
            <a:r>
              <a:rPr lang="ko-KR" altLang="en-US" sz="2800" dirty="0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 활용하여 웹과 </a:t>
            </a:r>
            <a:r>
              <a:rPr lang="ko-KR" altLang="en-US" sz="2800" dirty="0" err="1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앱을</a:t>
            </a:r>
            <a:r>
              <a:rPr lang="ko-KR" altLang="en-US" sz="2800" dirty="0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 통해</a:t>
            </a:r>
            <a:endParaRPr lang="en-US" altLang="ko-KR" sz="2800" dirty="0" smtClean="0">
              <a:latin typeface="푸르지오 중간" panose="02020603020101020101" pitchFamily="18" charset="-127"/>
              <a:ea typeface="푸르지오 중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원격 제어 가능한</a:t>
            </a:r>
            <a:endParaRPr lang="en-US" altLang="ko-KR" sz="2800" dirty="0" smtClean="0">
              <a:latin typeface="푸르지오 중간" panose="02020603020101020101" pitchFamily="18" charset="-127"/>
              <a:ea typeface="푸르지오 중간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스마트 개인 </a:t>
            </a:r>
            <a:r>
              <a:rPr lang="ko-KR" altLang="en-US" sz="2800" dirty="0" err="1" smtClean="0">
                <a:latin typeface="푸르지오 중간" panose="02020603020101020101" pitchFamily="18" charset="-127"/>
                <a:ea typeface="푸르지오 중간" panose="02020603020101020101" pitchFamily="18" charset="-127"/>
              </a:rPr>
              <a:t>무인택배함</a:t>
            </a:r>
            <a:endParaRPr lang="ko-KR" altLang="en-US" sz="2800" dirty="0">
              <a:latin typeface="푸르지오 중간" panose="02020603020101020101" pitchFamily="18" charset="-127"/>
              <a:ea typeface="푸르지오 중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784" y="116632"/>
            <a:ext cx="38884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Security-Box</a:t>
            </a:r>
          </a:p>
          <a:p>
            <a:pPr algn="ctr"/>
            <a:r>
              <a:rPr lang="ko-KR" altLang="en-US" sz="2800" dirty="0" smtClean="0">
                <a:latin typeface="다음_Regular" panose="02000603060000000000" pitchFamily="2" charset="-127"/>
                <a:ea typeface="다음_Regular" panose="02000603060000000000" pitchFamily="2" charset="-127"/>
              </a:rPr>
              <a:t>졸업프로젝트</a:t>
            </a:r>
            <a:endParaRPr lang="ko-KR" altLang="en-US" sz="2800" dirty="0">
              <a:latin typeface="다음_Regular" panose="02000603060000000000" pitchFamily="2" charset="-127"/>
              <a:ea typeface="다음_Regular" panose="02000603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03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518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4. </a:t>
            </a:r>
            <a:r>
              <a:rPr lang="ko-KR" altLang="en-US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프로젝트</a:t>
            </a:r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다음_SemiBold" pitchFamily="2" charset="-127"/>
                <a:ea typeface="다음_SemiBold" pitchFamily="2" charset="-127"/>
              </a:rPr>
              <a:t>(Security-Box)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19" y="116631"/>
            <a:ext cx="1512169" cy="15121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1569566"/>
            <a:ext cx="87129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개발목적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택배가 왔을 때 혹은 지인에게 물건을 받을 때 사용자가 부재 중인 경우 스마트 개인 무인 </a:t>
            </a:r>
            <a:r>
              <a:rPr lang="ko-KR" altLang="en-US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택배함에</a:t>
            </a:r>
            <a:r>
              <a:rPr lang="ko-KR" altLang="en-US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보관하는 것을 목적으로 한다</a:t>
            </a:r>
            <a:r>
              <a:rPr lang="en-US" altLang="ko-KR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520" y="2924944"/>
            <a:ext cx="871296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◆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운영체제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Windows 7 Professional K (64bit)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개발언어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Java, JSP, HTML, 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개발도구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Eclipse, Android Studio, Arduino Sketch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프레임워크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Spirng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MySQL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WAS(Web Application Server) : Tomcat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 API :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SweetTracker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API,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우체국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JSONSimple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Library, 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Jerico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1836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1366</Words>
  <Application>Microsoft Office PowerPoint</Application>
  <PresentationFormat>화면 슬라이드 쇼(4:3)</PresentationFormat>
  <Paragraphs>367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푸르지오 굵게</vt:lpstr>
      <vt:lpstr>Arial</vt:lpstr>
      <vt:lpstr>돋움</vt:lpstr>
      <vt:lpstr>다음_Regular</vt:lpstr>
      <vt:lpstr>맑은 고딕</vt:lpstr>
      <vt:lpstr>HY동녘M</vt:lpstr>
      <vt:lpstr>나눔고딕 ExtraBold</vt:lpstr>
      <vt:lpstr>푸르지오 중간</vt:lpstr>
      <vt:lpstr>Verdana</vt:lpstr>
      <vt:lpstr>나눔바른고딕</vt:lpstr>
      <vt:lpstr>다음_SemiBold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224</cp:lastModifiedBy>
  <cp:revision>85</cp:revision>
  <dcterms:created xsi:type="dcterms:W3CDTF">2014-03-28T09:29:33Z</dcterms:created>
  <dcterms:modified xsi:type="dcterms:W3CDTF">2016-11-16T16:18:24Z</dcterms:modified>
</cp:coreProperties>
</file>